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6" r:id="rId4"/>
  </p:sldMasterIdLst>
  <p:notesMasterIdLst>
    <p:notesMasterId r:id="rId18"/>
  </p:notesMasterIdLst>
  <p:handoutMasterIdLst>
    <p:handoutMasterId r:id="rId19"/>
  </p:handoutMasterIdLst>
  <p:sldIdLst>
    <p:sldId id="508" r:id="rId5"/>
    <p:sldId id="789" r:id="rId6"/>
    <p:sldId id="732" r:id="rId7"/>
    <p:sldId id="733" r:id="rId8"/>
    <p:sldId id="695" r:id="rId9"/>
    <p:sldId id="745" r:id="rId10"/>
    <p:sldId id="734" r:id="rId11"/>
    <p:sldId id="702" r:id="rId12"/>
    <p:sldId id="744" r:id="rId13"/>
    <p:sldId id="713" r:id="rId14"/>
    <p:sldId id="746" r:id="rId15"/>
    <p:sldId id="699" r:id="rId16"/>
    <p:sldId id="788" r:id="rId17"/>
  </p:sldIdLst>
  <p:sldSz cx="9144000" cy="5143500" type="screen16x9"/>
  <p:notesSz cx="7099300" cy="9398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60">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ssa Krogmann" initials="MK" lastIdx="7" clrIdx="0">
    <p:extLst>
      <p:ext uri="{19B8F6BF-5375-455C-9EA6-DF929625EA0E}">
        <p15:presenceInfo xmlns:p15="http://schemas.microsoft.com/office/powerpoint/2012/main" userId="S-1-5-21-2106337540-871508649-1532313055-2045485" providerId="AD"/>
      </p:ext>
    </p:extLst>
  </p:cmAuthor>
  <p:cmAuthor id="2" name="Marissa Krogmann" initials="MK [2]" lastIdx="1" clrIdx="1">
    <p:extLst>
      <p:ext uri="{19B8F6BF-5375-455C-9EA6-DF929625EA0E}">
        <p15:presenceInfo xmlns:p15="http://schemas.microsoft.com/office/powerpoint/2012/main" userId="S::Marissa.Krogmann@wels.net::d947f805-5955-4c43-a5c2-60811c7140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C3CC"/>
    <a:srgbClr val="16616C"/>
    <a:srgbClr val="2F525E"/>
    <a:srgbClr val="AE1517"/>
    <a:srgbClr val="1F7EE7"/>
    <a:srgbClr val="DED900"/>
    <a:srgbClr val="F0EA00"/>
    <a:srgbClr val="7DD330"/>
    <a:srgbClr val="00CC00"/>
    <a:srgbClr val="0C7C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53702" autoAdjust="0"/>
  </p:normalViewPr>
  <p:slideViewPr>
    <p:cSldViewPr>
      <p:cViewPr varScale="1">
        <p:scale>
          <a:sx n="75" d="100"/>
          <a:sy n="75" d="100"/>
        </p:scale>
        <p:origin x="2682" y="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580" y="-90"/>
      </p:cViewPr>
      <p:guideLst>
        <p:guide orient="horz" pos="2960"/>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69900"/>
          </a:xfrm>
          <a:prstGeom prst="rect">
            <a:avLst/>
          </a:prstGeom>
        </p:spPr>
        <p:txBody>
          <a:bodyPr vert="horz" lIns="94265" tIns="47133" rIns="94265" bIns="47133" rtlCol="0"/>
          <a:lstStyle>
            <a:lvl1pPr algn="l">
              <a:defRPr sz="1200"/>
            </a:lvl1pPr>
          </a:lstStyle>
          <a:p>
            <a:pPr>
              <a:defRPr/>
            </a:pPr>
            <a:r>
              <a:rPr lang="en-US"/>
              <a:t>There are over 75 Home missions and over 150 WELS outreach efforts receving assistance.</a:t>
            </a:r>
          </a:p>
        </p:txBody>
      </p:sp>
      <p:sp>
        <p:nvSpPr>
          <p:cNvPr id="3" name="Date Placeholder 2"/>
          <p:cNvSpPr>
            <a:spLocks noGrp="1"/>
          </p:cNvSpPr>
          <p:nvPr>
            <p:ph type="dt" sz="quarter" idx="1"/>
          </p:nvPr>
        </p:nvSpPr>
        <p:spPr>
          <a:xfrm>
            <a:off x="4021294" y="0"/>
            <a:ext cx="3076363" cy="469900"/>
          </a:xfrm>
          <a:prstGeom prst="rect">
            <a:avLst/>
          </a:prstGeom>
        </p:spPr>
        <p:txBody>
          <a:bodyPr vert="horz" lIns="94265" tIns="47133" rIns="94265" bIns="47133" rtlCol="0"/>
          <a:lstStyle>
            <a:lvl1pPr algn="r">
              <a:defRPr sz="1200"/>
            </a:lvl1pPr>
          </a:lstStyle>
          <a:p>
            <a:pPr>
              <a:defRPr/>
            </a:pPr>
            <a:fld id="{72B9D8AD-C5DF-4384-AA79-B0F812995A65}" type="datetimeFigureOut">
              <a:rPr lang="en-US"/>
              <a:pPr>
                <a:defRPr/>
              </a:pPr>
              <a:t>10/13/2022</a:t>
            </a:fld>
            <a:endParaRPr lang="en-US"/>
          </a:p>
        </p:txBody>
      </p:sp>
      <p:sp>
        <p:nvSpPr>
          <p:cNvPr id="4" name="Footer Placeholder 3"/>
          <p:cNvSpPr>
            <a:spLocks noGrp="1"/>
          </p:cNvSpPr>
          <p:nvPr>
            <p:ph type="ftr" sz="quarter" idx="2"/>
          </p:nvPr>
        </p:nvSpPr>
        <p:spPr>
          <a:xfrm>
            <a:off x="0" y="8926469"/>
            <a:ext cx="3076363" cy="469900"/>
          </a:xfrm>
          <a:prstGeom prst="rect">
            <a:avLst/>
          </a:prstGeom>
        </p:spPr>
        <p:txBody>
          <a:bodyPr vert="horz" lIns="94265" tIns="47133" rIns="94265" bIns="47133"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4021294" y="8926469"/>
            <a:ext cx="3076363" cy="469900"/>
          </a:xfrm>
          <a:prstGeom prst="rect">
            <a:avLst/>
          </a:prstGeom>
        </p:spPr>
        <p:txBody>
          <a:bodyPr vert="horz" lIns="94265" tIns="47133" rIns="94265" bIns="47133" rtlCol="0" anchor="b"/>
          <a:lstStyle>
            <a:lvl1pPr algn="r">
              <a:defRPr sz="1200"/>
            </a:lvl1pPr>
          </a:lstStyle>
          <a:p>
            <a:pPr>
              <a:defRPr/>
            </a:pPr>
            <a:fld id="{B7E01CAE-20E1-4842-9D54-0F2193B6BA1B}" type="slidenum">
              <a:rPr lang="en-US"/>
              <a:pPr>
                <a:defRPr/>
              </a:pPr>
              <a:t>‹#›</a:t>
            </a:fld>
            <a:endParaRPr lang="en-US"/>
          </a:p>
        </p:txBody>
      </p:sp>
    </p:spTree>
    <p:extLst>
      <p:ext uri="{BB962C8B-B14F-4D97-AF65-F5344CB8AC3E}">
        <p14:creationId xmlns:p14="http://schemas.microsoft.com/office/powerpoint/2010/main" val="417658140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17513" y="704850"/>
            <a:ext cx="6264275" cy="3524250"/>
          </a:xfrm>
          <a:prstGeom prst="rect">
            <a:avLst/>
          </a:prstGeom>
          <a:noFill/>
          <a:ln w="12700">
            <a:solidFill>
              <a:prstClr val="black"/>
            </a:solidFill>
          </a:ln>
        </p:spPr>
        <p:txBody>
          <a:bodyPr vert="horz" lIns="94265" tIns="47133" rIns="94265" bIns="47133" rtlCol="0" anchor="ctr"/>
          <a:lstStyle/>
          <a:p>
            <a:pPr lvl="0"/>
            <a:endParaRPr lang="en-US" noProof="0"/>
          </a:p>
        </p:txBody>
      </p:sp>
      <p:sp>
        <p:nvSpPr>
          <p:cNvPr id="5" name="Notes Placeholder 4"/>
          <p:cNvSpPr>
            <a:spLocks noGrp="1"/>
          </p:cNvSpPr>
          <p:nvPr>
            <p:ph type="body" sz="quarter" idx="3"/>
          </p:nvPr>
        </p:nvSpPr>
        <p:spPr>
          <a:xfrm>
            <a:off x="709930" y="4464050"/>
            <a:ext cx="5679440" cy="4229100"/>
          </a:xfrm>
          <a:prstGeom prst="rect">
            <a:avLst/>
          </a:prstGeom>
        </p:spPr>
        <p:txBody>
          <a:bodyPr vert="horz" lIns="94265" tIns="47133" rIns="94265" bIns="47133"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10068672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els.net/serving-others/multilanguageproductions/" TargetMode="External"/><Relationship Id="rId3" Type="http://schemas.openxmlformats.org/officeDocument/2006/relationships/hyperlink" Target="https://wels.net/serving-others/missions/apache-mission/" TargetMode="External"/><Relationship Id="rId7" Type="http://schemas.openxmlformats.org/officeDocument/2006/relationships/hyperlink" Target="https://wels.net/serving-others/missions/europe/"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els.net/serving-others/missions/latin-america/" TargetMode="External"/><Relationship Id="rId5" Type="http://schemas.openxmlformats.org/officeDocument/2006/relationships/hyperlink" Target="https://wels.net/serving-others/missions/asia/" TargetMode="External"/><Relationship Id="rId4" Type="http://schemas.openxmlformats.org/officeDocument/2006/relationships/hyperlink" Target="https://wels.net/serving-others/missions/africa/"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els.net/serving-others/multilanguageproductions/" TargetMode="External"/><Relationship Id="rId3" Type="http://schemas.openxmlformats.org/officeDocument/2006/relationships/hyperlink" Target="https://wels.net/serving-others/missions/apache-mission/" TargetMode="External"/><Relationship Id="rId7" Type="http://schemas.openxmlformats.org/officeDocument/2006/relationships/hyperlink" Target="https://wels.net/serving-others/missions/europe/"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els.net/serving-others/missions/latin-america/" TargetMode="External"/><Relationship Id="rId5" Type="http://schemas.openxmlformats.org/officeDocument/2006/relationships/hyperlink" Target="https://wels.net/serving-others/missions/asia/" TargetMode="External"/><Relationship Id="rId4" Type="http://schemas.openxmlformats.org/officeDocument/2006/relationships/hyperlink" Target="https://wels.net/serving-others/missions/africa/"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l" rtl="0" fontAlgn="base"/>
            <a:r>
              <a:rPr lang="en-US" sz="1200" b="0" i="0" dirty="0">
                <a:solidFill>
                  <a:srgbClr val="000000"/>
                </a:solidFill>
                <a:effectLst/>
                <a:latin typeface="+mn-lt"/>
              </a:rPr>
              <a:t>WELS World Missions conducts gospel outreach in 44 countries and is exploring outreach opportunities in 18 prospective new mission fields. World Missions brings the light of God’s Word to the world through evangelism efforts, church planting, training national workers for ministry, and providing religious materials in foreign languages through Multi-Language Productions (MLP). </a:t>
            </a:r>
            <a:r>
              <a:rPr lang="en-US" sz="1200" b="0" i="0" dirty="0">
                <a:solidFill>
                  <a:srgbClr val="333333"/>
                </a:solidFill>
                <a:effectLst/>
                <a:latin typeface="+mn-lt"/>
              </a:rPr>
              <a:t>49 world missionaries partner with over 400 national pastors to conduct outreach and train more than 380 students for service in Christ’s kingdom.  </a:t>
            </a:r>
          </a:p>
          <a:p>
            <a:pPr algn="l" rtl="0" fontAlgn="base"/>
            <a:endParaRPr lang="en-US" sz="1200" b="0" i="0" dirty="0">
              <a:solidFill>
                <a:srgbClr val="333333"/>
              </a:solidFill>
              <a:effectLst/>
              <a:latin typeface="+mn-lt"/>
            </a:endParaRPr>
          </a:p>
          <a:p>
            <a:pPr algn="l" fontAlgn="base"/>
            <a:r>
              <a:rPr lang="en-US" sz="1200" b="0" i="0" dirty="0">
                <a:solidFill>
                  <a:srgbClr val="333333"/>
                </a:solidFill>
                <a:effectLst/>
                <a:latin typeface="+mn-lt"/>
              </a:rPr>
              <a:t>World Mission supports mission work:</a:t>
            </a:r>
          </a:p>
          <a:p>
            <a:pPr marL="457200" indent="-457200" algn="l" fontAlgn="base">
              <a:buFont typeface="Arial" panose="020B0604020202020204" pitchFamily="34" charset="0"/>
              <a:buChar char="•"/>
            </a:pPr>
            <a:r>
              <a:rPr lang="en-US" sz="1200" b="0" i="0" dirty="0">
                <a:solidFill>
                  <a:srgbClr val="333333"/>
                </a:solidFill>
                <a:effectLst/>
                <a:latin typeface="+mn-lt"/>
              </a:rPr>
              <a:t>on </a:t>
            </a:r>
            <a:r>
              <a:rPr lang="en-US" sz="1200" b="1" i="0" u="none" strike="noStrike" dirty="0">
                <a:solidFill>
                  <a:srgbClr val="990000"/>
                </a:solidFill>
                <a:effectLst/>
                <a:latin typeface="+mn-lt"/>
                <a:hlinkClick r:id="rId3"/>
              </a:rPr>
              <a:t>Native American reservations</a:t>
            </a:r>
            <a:r>
              <a:rPr lang="en-US" sz="1200" b="0" i="0" dirty="0">
                <a:solidFill>
                  <a:srgbClr val="333333"/>
                </a:solidFill>
                <a:effectLst/>
                <a:latin typeface="+mn-lt"/>
              </a:rPr>
              <a:t>, where the gospel has been shared on the Apache reservations in Arizona for more than 125 years and exploratory mission work is beginning on other reservations throughout North America;</a:t>
            </a:r>
          </a:p>
          <a:p>
            <a:pPr marL="457200" indent="-457200" algn="l" fontAlgn="base">
              <a:buFont typeface="Arial" panose="020B0604020202020204" pitchFamily="34" charset="0"/>
              <a:buChar char="•"/>
            </a:pPr>
            <a:r>
              <a:rPr lang="en-US" sz="1200" b="0" i="0" dirty="0">
                <a:solidFill>
                  <a:srgbClr val="333333"/>
                </a:solidFill>
                <a:effectLst/>
                <a:latin typeface="+mn-lt"/>
              </a:rPr>
              <a:t>in </a:t>
            </a:r>
            <a:r>
              <a:rPr lang="en-US" sz="1200" b="1" i="0" u="none" strike="noStrike" dirty="0">
                <a:solidFill>
                  <a:srgbClr val="990000"/>
                </a:solidFill>
                <a:effectLst/>
                <a:latin typeface="+mn-lt"/>
                <a:hlinkClick r:id="rId4"/>
              </a:rPr>
              <a:t>Africa</a:t>
            </a:r>
            <a:r>
              <a:rPr lang="en-US" sz="1200" b="0" i="0" dirty="0">
                <a:solidFill>
                  <a:srgbClr val="333333"/>
                </a:solidFill>
                <a:effectLst/>
                <a:latin typeface="+mn-lt"/>
              </a:rPr>
              <a:t>, where missionaries partner with national church bodies in six countries and are exploring outreach in at least seven more countries throughout the continent;  </a:t>
            </a:r>
          </a:p>
          <a:p>
            <a:pPr marL="457200" indent="-457200" algn="l" fontAlgn="base">
              <a:buFont typeface="Arial" panose="020B0604020202020204" pitchFamily="34" charset="0"/>
              <a:buChar char="•"/>
            </a:pPr>
            <a:r>
              <a:rPr lang="en-US" sz="1200" b="0" i="0" dirty="0">
                <a:solidFill>
                  <a:srgbClr val="333333"/>
                </a:solidFill>
                <a:effectLst/>
                <a:latin typeface="+mn-lt"/>
              </a:rPr>
              <a:t>in </a:t>
            </a:r>
            <a:r>
              <a:rPr lang="en-US" sz="1200" b="1" i="0" u="none" strike="noStrike" dirty="0">
                <a:solidFill>
                  <a:srgbClr val="990000"/>
                </a:solidFill>
                <a:effectLst/>
                <a:latin typeface="+mn-lt"/>
                <a:hlinkClick r:id="rId5"/>
              </a:rPr>
              <a:t>Asia</a:t>
            </a:r>
            <a:r>
              <a:rPr lang="en-US" sz="1200" b="1" i="0" dirty="0">
                <a:solidFill>
                  <a:srgbClr val="990000"/>
                </a:solidFill>
                <a:effectLst/>
                <a:latin typeface="+mn-lt"/>
              </a:rPr>
              <a:t>,</a:t>
            </a:r>
            <a:r>
              <a:rPr lang="en-US" sz="1200" b="0" i="0" dirty="0">
                <a:solidFill>
                  <a:srgbClr val="333333"/>
                </a:solidFill>
                <a:effectLst/>
                <a:latin typeface="+mn-lt"/>
              </a:rPr>
              <a:t> where the two missionary teams have joined together to equip, encourage, and empower others to bring the good news of Jesus Christ to 1.8 billion unreached souls; </a:t>
            </a:r>
          </a:p>
          <a:p>
            <a:pPr marL="457200" indent="-457200" algn="l" fontAlgn="base">
              <a:buFont typeface="Arial" panose="020B0604020202020204" pitchFamily="34" charset="0"/>
              <a:buChar char="•"/>
            </a:pPr>
            <a:r>
              <a:rPr lang="en-US" sz="1200" b="0" i="0" dirty="0">
                <a:solidFill>
                  <a:srgbClr val="333333"/>
                </a:solidFill>
                <a:effectLst/>
                <a:latin typeface="+mn-lt"/>
              </a:rPr>
              <a:t>in </a:t>
            </a:r>
            <a:r>
              <a:rPr lang="en-US" sz="1200" b="1" i="0" u="none" strike="noStrike" dirty="0">
                <a:solidFill>
                  <a:srgbClr val="990000"/>
                </a:solidFill>
                <a:effectLst/>
                <a:latin typeface="+mn-lt"/>
                <a:hlinkClick r:id="rId6"/>
              </a:rPr>
              <a:t>Latin America</a:t>
            </a:r>
            <a:r>
              <a:rPr lang="en-US" sz="1200" b="1" i="0" dirty="0">
                <a:solidFill>
                  <a:srgbClr val="990000"/>
                </a:solidFill>
                <a:effectLst/>
                <a:latin typeface="+mn-lt"/>
              </a:rPr>
              <a:t>, </a:t>
            </a:r>
            <a:r>
              <a:rPr lang="en-US" sz="1200" b="0" i="0" dirty="0">
                <a:solidFill>
                  <a:srgbClr val="333333"/>
                </a:solidFill>
                <a:effectLst/>
                <a:latin typeface="+mn-lt"/>
              </a:rPr>
              <a:t>where hundreds of thousands of people are being reached through </a:t>
            </a:r>
            <a:r>
              <a:rPr lang="en-US" sz="1200" b="0" i="1" dirty="0">
                <a:solidFill>
                  <a:srgbClr val="333333"/>
                </a:solidFill>
                <a:effectLst/>
                <a:latin typeface="+mn-lt"/>
              </a:rPr>
              <a:t>Academia Cristo</a:t>
            </a:r>
            <a:r>
              <a:rPr lang="en-US" sz="1200" b="0" i="0" dirty="0">
                <a:solidFill>
                  <a:srgbClr val="333333"/>
                </a:solidFill>
                <a:effectLst/>
                <a:latin typeface="+mn-lt"/>
              </a:rPr>
              <a:t> online courses and more than 40 individuals are being trained to plant a church;</a:t>
            </a:r>
          </a:p>
          <a:p>
            <a:pPr marL="457200" indent="-457200" algn="l" fontAlgn="base">
              <a:buFont typeface="Arial" panose="020B0604020202020204" pitchFamily="34" charset="0"/>
              <a:buChar char="•"/>
            </a:pPr>
            <a:r>
              <a:rPr lang="en-US" sz="1200" b="0" i="0" dirty="0">
                <a:solidFill>
                  <a:srgbClr val="333333"/>
                </a:solidFill>
                <a:effectLst/>
                <a:latin typeface="+mn-lt"/>
              </a:rPr>
              <a:t>in </a:t>
            </a:r>
            <a:r>
              <a:rPr lang="en-US" sz="1200" b="1" i="0" u="none" strike="noStrike" dirty="0">
                <a:solidFill>
                  <a:srgbClr val="990000"/>
                </a:solidFill>
                <a:effectLst/>
                <a:latin typeface="+mn-lt"/>
                <a:hlinkClick r:id="rId7"/>
              </a:rPr>
              <a:t>Europe</a:t>
            </a:r>
            <a:r>
              <a:rPr lang="en-US" sz="1200" b="0" i="0" dirty="0">
                <a:solidFill>
                  <a:srgbClr val="333333"/>
                </a:solidFill>
                <a:effectLst/>
                <a:latin typeface="+mn-lt"/>
              </a:rPr>
              <a:t>, where missionaries partner with national churches to train the next generation of church leaders and bring the true gospel to countries without a strong Lutheran presence;   </a:t>
            </a:r>
          </a:p>
          <a:p>
            <a:pPr marL="457200" indent="-457200" algn="l" fontAlgn="base">
              <a:buFont typeface="Arial" panose="020B0604020202020204" pitchFamily="34" charset="0"/>
              <a:buChar char="•"/>
            </a:pPr>
            <a:r>
              <a:rPr lang="en-US" sz="1200" b="0" i="0" dirty="0">
                <a:solidFill>
                  <a:srgbClr val="333333"/>
                </a:solidFill>
                <a:effectLst/>
                <a:latin typeface="+mn-lt"/>
              </a:rPr>
              <a:t>and through </a:t>
            </a:r>
            <a:r>
              <a:rPr lang="en-US" sz="1200" b="1" i="0" u="none" strike="noStrike" dirty="0">
                <a:solidFill>
                  <a:srgbClr val="990000"/>
                </a:solidFill>
                <a:effectLst/>
                <a:latin typeface="+mn-lt"/>
                <a:hlinkClick r:id="rId8"/>
              </a:rPr>
              <a:t>Multi-Language Productions</a:t>
            </a:r>
            <a:r>
              <a:rPr lang="en-US" sz="1200" b="0" i="0" dirty="0">
                <a:solidFill>
                  <a:srgbClr val="333333"/>
                </a:solidFill>
                <a:effectLst/>
                <a:latin typeface="+mn-lt"/>
              </a:rPr>
              <a:t>, which has produced materials in more than 56 languages and reaches tens of thousands of English-speakers in more than 30 different countries through the TELL online training platform.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100" b="0" i="0" dirty="0">
              <a:solidFill>
                <a:srgbClr val="333333"/>
              </a:solidFill>
              <a:effectLst/>
              <a:latin typeface="+mn-lt"/>
            </a:endParaRPr>
          </a:p>
        </p:txBody>
      </p:sp>
    </p:spTree>
    <p:extLst>
      <p:ext uri="{BB962C8B-B14F-4D97-AF65-F5344CB8AC3E}">
        <p14:creationId xmlns:p14="http://schemas.microsoft.com/office/powerpoint/2010/main" val="641480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fontAlgn="base"/>
            <a:r>
              <a:rPr lang="en-US" sz="1200" dirty="0">
                <a:latin typeface="+mn-lt"/>
              </a:rPr>
              <a:t>In February, Pastor Michael Hartman was commissioned as our WELS missionary to London at Wisconsin Lutheran Seminary’s student-led Mission and Ministry seminar. Rev. Conifer Berg was assigned from Wisconsin Lutheran Seminary as a second missionary to London and the U.K. on May 26, 2022. </a:t>
            </a:r>
          </a:p>
          <a:p>
            <a:pPr algn="l" fontAlgn="base"/>
            <a:endParaRPr lang="en-US" sz="1200"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mn-lt"/>
              </a:rPr>
              <a:t>World Missions will be looking to work with dedicated, generous, outreach-minded Christians (“Priscilla and Aquila” types) who gather friends and neighbors around the Word. </a:t>
            </a:r>
            <a:r>
              <a:rPr lang="en-US" sz="1200" b="0" i="0" dirty="0">
                <a:solidFill>
                  <a:srgbClr val="050505"/>
                </a:solidFill>
                <a:effectLst/>
                <a:latin typeface="+mn-lt"/>
              </a:rPr>
              <a:t>Missionary Berg will join Missionary Michael Hartman to begin serving a group already gathering in London, connect with contacts from other sister church bodies, and launch outreach efforts. With the Lord’s blessing, it is the prayer this mission work could provide a springboard for further in the U.K., made up of England, Wales, Scotland, and Northern Ireland, and the entire continent of Europe. </a:t>
            </a:r>
            <a:endParaRPr lang="en-US" sz="1200" dirty="0">
              <a:latin typeface="+mn-lt"/>
            </a:endParaRPr>
          </a:p>
          <a:p>
            <a:pPr algn="l" fontAlgn="base"/>
            <a:endParaRPr lang="en-US" sz="1200" dirty="0">
              <a:latin typeface="+mn-lt"/>
            </a:endParaRPr>
          </a:p>
          <a:p>
            <a:pPr algn="l" fontAlgn="base"/>
            <a:r>
              <a:rPr lang="en-US" sz="1200" dirty="0">
                <a:latin typeface="+mn-lt"/>
              </a:rPr>
              <a:t>Stay updated on progress at </a:t>
            </a:r>
            <a:r>
              <a:rPr lang="en-US" sz="1200" b="1" dirty="0">
                <a:latin typeface="+mn-lt"/>
              </a:rPr>
              <a:t>wels.net/</a:t>
            </a:r>
            <a:r>
              <a:rPr lang="en-US" sz="1200" b="1" dirty="0" err="1">
                <a:latin typeface="+mn-lt"/>
              </a:rPr>
              <a:t>london</a:t>
            </a:r>
            <a:r>
              <a:rPr lang="en-US" sz="1200" dirty="0">
                <a:latin typeface="+mn-lt"/>
              </a:rPr>
              <a:t>. </a:t>
            </a:r>
            <a:endParaRPr lang="en-US" sz="1200" b="0" i="0" dirty="0">
              <a:solidFill>
                <a:srgbClr val="444444"/>
              </a:solidFill>
              <a:effectLst/>
              <a:latin typeface="+mn-lt"/>
            </a:endParaRPr>
          </a:p>
        </p:txBody>
      </p:sp>
    </p:spTree>
    <p:extLst>
      <p:ext uri="{BB962C8B-B14F-4D97-AF65-F5344CB8AC3E}">
        <p14:creationId xmlns:p14="http://schemas.microsoft.com/office/powerpoint/2010/main" val="1545342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333333"/>
                </a:solidFill>
                <a:effectLst/>
                <a:latin typeface="+mn-lt"/>
              </a:rPr>
              <a:t>Missionary John and his wife Mindy Holtz (previously serving in Malawi) were welcomed to the Native Christians team. They will be moving to the White Mountain Apache Reservation in September after their regularly scheduled furlough, where Missionary Holtz will be carrying on the important work of equipping Native American Christians to lead and serve God’s people through the Apache Christian Training School (ACTS). </a:t>
            </a:r>
          </a:p>
          <a:p>
            <a:endParaRPr lang="en-US" sz="1200" b="0" i="0" dirty="0">
              <a:solidFill>
                <a:srgbClr val="333333"/>
              </a:solidFill>
              <a:effectLst/>
              <a:latin typeface="+mn-lt"/>
            </a:endParaRPr>
          </a:p>
          <a:p>
            <a:pPr algn="l" fontAlgn="base"/>
            <a:r>
              <a:rPr lang="en-US" sz="1200" b="0" i="0" dirty="0">
                <a:solidFill>
                  <a:srgbClr val="333333"/>
                </a:solidFill>
                <a:effectLst/>
                <a:latin typeface="+mn-lt"/>
              </a:rPr>
              <a:t>The Native American mission team also looks forward to adding another missionary to the Native Christians team and expanding our gospel reach to more locations. More than 500 tribes that are overwhelmingly not Christian are still waiting for the life-changing, future-changing seeds of the gospel to be planted in their fields. </a:t>
            </a:r>
          </a:p>
          <a:p>
            <a:pPr algn="l" fontAlgn="base"/>
            <a:endParaRPr lang="en-US" sz="1200" b="0" i="0" dirty="0">
              <a:solidFill>
                <a:srgbClr val="333333"/>
              </a:solidFill>
              <a:effectLst/>
              <a:latin typeface="+mn-lt"/>
            </a:endParaRPr>
          </a:p>
          <a:p>
            <a:pPr algn="l" fontAlgn="base"/>
            <a:r>
              <a:rPr lang="en-US" sz="1200" b="0" i="0" dirty="0">
                <a:solidFill>
                  <a:srgbClr val="333333"/>
                </a:solidFill>
                <a:effectLst/>
                <a:latin typeface="+mn-lt"/>
              </a:rPr>
              <a:t>Please join us in prayer that our gracious Lord would bless the team, their plans, and the people they will serve. </a:t>
            </a:r>
            <a:endParaRPr lang="en-US" sz="1200" dirty="0">
              <a:latin typeface="+mn-lt"/>
            </a:endParaRPr>
          </a:p>
        </p:txBody>
      </p:sp>
    </p:spTree>
    <p:extLst>
      <p:ext uri="{BB962C8B-B14F-4D97-AF65-F5344CB8AC3E}">
        <p14:creationId xmlns:p14="http://schemas.microsoft.com/office/powerpoint/2010/main" val="3210902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b="0" i="0" u="none" strike="noStrike" baseline="0" dirty="0">
                <a:solidFill>
                  <a:srgbClr val="211D1E"/>
                </a:solidFill>
                <a:latin typeface="+mn-lt"/>
              </a:rPr>
              <a:t>Multi-Language Productions (MLP) has created more than 2.9 million video, audio, print, and online training resources in 56 languages to date. They have also introduced a new online Bible-based training platform called TELL (Think, Evaluate, Learn, and Lead), to bring the gospel to English-speakers around the world. With the Lord’s blessing, the TELL Network will allow for the creation of new TELL platforms in additional languages in the future. </a:t>
            </a:r>
          </a:p>
          <a:p>
            <a:pPr algn="just"/>
            <a:endParaRPr lang="en-US" sz="1200" b="0" i="0" u="none" strike="noStrike" baseline="0" dirty="0">
              <a:solidFill>
                <a:srgbClr val="211D1E"/>
              </a:solidFill>
              <a:latin typeface="+mn-lt"/>
            </a:endParaRPr>
          </a:p>
          <a:p>
            <a:r>
              <a:rPr lang="en-US" sz="1200" b="0" dirty="0">
                <a:latin typeface="+mn-lt"/>
              </a:rPr>
              <a:t>Fast Facts: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dirty="0">
                <a:latin typeface="+mn-lt"/>
              </a:rPr>
              <a:t>MLP is calling a full-time TELL missionary to live in Africa and follow up with TELL contacts made on the continent. </a:t>
            </a:r>
          </a:p>
          <a:p>
            <a:pPr marL="171450" indent="-171450">
              <a:buFont typeface="Arial" panose="020B0604020202020204" pitchFamily="34" charset="0"/>
              <a:buChar char="•"/>
            </a:pPr>
            <a:r>
              <a:rPr lang="en-US" sz="1200" dirty="0">
                <a:latin typeface="+mn-lt"/>
              </a:rPr>
              <a:t>The TELL app has been downloaded over 125,000 times. </a:t>
            </a:r>
          </a:p>
          <a:p>
            <a:pPr marL="171450" indent="-171450">
              <a:buFont typeface="Arial" panose="020B0604020202020204" pitchFamily="34" charset="0"/>
              <a:buChar char="•"/>
            </a:pPr>
            <a:r>
              <a:rPr lang="en-US" sz="1200" dirty="0">
                <a:latin typeface="+mn-lt"/>
              </a:rPr>
              <a:t>There are 32,000 active users on the TELL appl. </a:t>
            </a:r>
          </a:p>
          <a:p>
            <a:pPr marL="171450" indent="-171450">
              <a:buFont typeface="Arial" panose="020B0604020202020204" pitchFamily="34" charset="0"/>
              <a:buChar char="•"/>
            </a:pPr>
            <a:r>
              <a:rPr lang="en-US" sz="1200" dirty="0">
                <a:latin typeface="+mn-lt"/>
              </a:rPr>
              <a:t>250+ students have enrolled in live TELL group classes</a:t>
            </a:r>
          </a:p>
          <a:p>
            <a:pPr marL="171450" indent="-171450">
              <a:buFont typeface="Arial" panose="020B0604020202020204" pitchFamily="34" charset="0"/>
              <a:buChar char="•"/>
            </a:pPr>
            <a:r>
              <a:rPr lang="en-US" sz="1200" dirty="0">
                <a:latin typeface="+mn-lt"/>
              </a:rPr>
              <a:t>There are 30+ countries represented in the TELL student body. </a:t>
            </a:r>
          </a:p>
          <a:p>
            <a:pPr marL="171450" indent="-171450">
              <a:buFont typeface="Arial" panose="020B0604020202020204" pitchFamily="34" charset="0"/>
              <a:buChar char="•"/>
            </a:pPr>
            <a:r>
              <a:rPr lang="en-US" sz="1200" dirty="0">
                <a:latin typeface="+mn-lt"/>
              </a:rPr>
              <a:t>Three self-study audio courses have been translated into Tagalog (spoken in the Philippines) and are now available on the TELL website</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17593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dirty="0">
                <a:latin typeface="+mn-lt"/>
              </a:rPr>
              <a:t>Just a few reminders of the many ways to stay connected with WELS Missions throughout the year: </a:t>
            </a:r>
          </a:p>
          <a:p>
            <a:endParaRPr lang="en-US" sz="1200" b="1" dirty="0">
              <a:latin typeface="+mn-lt"/>
            </a:endParaRPr>
          </a:p>
          <a:p>
            <a:r>
              <a:rPr lang="en-US" sz="1200" b="1" dirty="0">
                <a:latin typeface="+mn-lt"/>
              </a:rPr>
              <a:t>Speakers: </a:t>
            </a:r>
            <a:r>
              <a:rPr lang="en-US" sz="1200" b="0" dirty="0">
                <a:latin typeface="+mn-lt"/>
              </a:rPr>
              <a:t>The WELS Missions office can help you find a speaker for your next </a:t>
            </a:r>
            <a:r>
              <a:rPr lang="en-US" sz="1200" dirty="0">
                <a:latin typeface="+mn-lt"/>
              </a:rPr>
              <a:t>church Mission Festival, LWMS circuit rally, school assembly, or small group gathering. </a:t>
            </a:r>
            <a:r>
              <a:rPr lang="en-US" sz="1200" b="0" i="0" dirty="0">
                <a:solidFill>
                  <a:srgbClr val="000000"/>
                </a:solidFill>
                <a:effectLst/>
                <a:latin typeface="+mn-lt"/>
              </a:rPr>
              <a:t>Epiphany is a great time to host a mission festival. Speakers are generally more available, and the season is fitting as we are reminded that Christ was born to save all nations, as represented by the Magi who came to worship Jesus after his birth. If you would be interested in having a world missionary present at your congregation, consider requesting a speaker for the summer months (April-August). World missionaries are often in the United States on furlough during that time and available for speaking engagements. Request a speaker at wels.net/speaker-request.</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Facebook: </a:t>
            </a:r>
            <a:r>
              <a:rPr lang="en-US" sz="1200" b="0" kern="1200" dirty="0">
                <a:solidFill>
                  <a:schemeClr val="tx1"/>
                </a:solidFill>
                <a:effectLst/>
                <a:latin typeface="+mn-lt"/>
                <a:ea typeface="+mn-ea"/>
                <a:cs typeface="+mn-cs"/>
              </a:rPr>
              <a:t>Follow us on Facebook at fb.com/</a:t>
            </a:r>
            <a:r>
              <a:rPr lang="en-US" sz="1200" b="0" kern="1200" dirty="0" err="1">
                <a:solidFill>
                  <a:schemeClr val="tx1"/>
                </a:solidFill>
                <a:effectLst/>
                <a:latin typeface="+mn-lt"/>
                <a:ea typeface="+mn-ea"/>
                <a:cs typeface="+mn-cs"/>
              </a:rPr>
              <a:t>WELSMissions</a:t>
            </a:r>
            <a:r>
              <a:rPr lang="en-US" sz="1200" b="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E-Mails: </a:t>
            </a:r>
            <a:r>
              <a:rPr lang="en-US" sz="1200" b="0" kern="1200" dirty="0">
                <a:solidFill>
                  <a:schemeClr val="tx1"/>
                </a:solidFill>
                <a:effectLst/>
                <a:latin typeface="+mn-lt"/>
                <a:ea typeface="+mn-ea"/>
                <a:cs typeface="+mn-cs"/>
              </a:rPr>
              <a:t>Subscribe to weekly Missions Blogs and quarterly Missions Update E-Newsletters at wels.net/subscribe.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a:lnSpc>
                <a:spcPts val="2040"/>
              </a:lnSpc>
              <a:spcBef>
                <a:spcPts val="0"/>
              </a:spcBef>
              <a:spcAft>
                <a:spcPts val="0"/>
              </a:spcAft>
            </a:pPr>
            <a:r>
              <a:rPr lang="en-US" sz="1200" b="1" kern="1200" dirty="0">
                <a:solidFill>
                  <a:schemeClr val="tx1"/>
                </a:solidFill>
                <a:effectLst/>
                <a:latin typeface="+mn-lt"/>
                <a:ea typeface="+mn-ea"/>
                <a:cs typeface="+mn-cs"/>
              </a:rPr>
              <a:t>Faces of Faith: </a:t>
            </a:r>
            <a:r>
              <a:rPr lang="en-US" sz="1200" dirty="0">
                <a:solidFill>
                  <a:srgbClr val="000000"/>
                </a:solidFill>
                <a:effectLst/>
                <a:latin typeface="+mn-lt"/>
                <a:ea typeface="Times New Roman" panose="02020603050405020304" pitchFamily="18" charset="0"/>
              </a:rPr>
              <a:t>The 5</a:t>
            </a:r>
            <a:r>
              <a:rPr lang="en-US" sz="1200" baseline="30000" dirty="0">
                <a:solidFill>
                  <a:srgbClr val="000000"/>
                </a:solidFill>
                <a:effectLst/>
                <a:latin typeface="+mn-lt"/>
                <a:ea typeface="Times New Roman" panose="02020603050405020304" pitchFamily="18" charset="0"/>
              </a:rPr>
              <a:t>th</a:t>
            </a:r>
            <a:r>
              <a:rPr lang="en-US" sz="1200" dirty="0">
                <a:solidFill>
                  <a:srgbClr val="000000"/>
                </a:solidFill>
                <a:effectLst/>
                <a:latin typeface="+mn-lt"/>
                <a:ea typeface="Times New Roman" panose="02020603050405020304" pitchFamily="18" charset="0"/>
              </a:rPr>
              <a:t> annual edition of </a:t>
            </a:r>
            <a:r>
              <a:rPr lang="en-US" sz="1200" i="1" dirty="0">
                <a:solidFill>
                  <a:srgbClr val="000000"/>
                </a:solidFill>
                <a:effectLst/>
                <a:latin typeface="+mn-lt"/>
                <a:ea typeface="Times New Roman" panose="02020603050405020304" pitchFamily="18" charset="0"/>
              </a:rPr>
              <a:t>Faces of Faith </a:t>
            </a:r>
            <a:r>
              <a:rPr lang="en-US" sz="1200" i="0" dirty="0">
                <a:solidFill>
                  <a:srgbClr val="000000"/>
                </a:solidFill>
                <a:effectLst/>
                <a:latin typeface="+mn-lt"/>
                <a:ea typeface="Times New Roman" panose="02020603050405020304" pitchFamily="18" charset="0"/>
              </a:rPr>
              <a:t>is now available. This is a great overview of the work we’re doing in Home, World, and Joint Missions, and you can learn more about the 100 missions in 10 years initiative in this magazine. </a:t>
            </a:r>
          </a:p>
          <a:p>
            <a:pPr marL="0" marR="0">
              <a:lnSpc>
                <a:spcPts val="2040"/>
              </a:lnSpc>
              <a:spcBef>
                <a:spcPts val="0"/>
              </a:spcBef>
              <a:spcAft>
                <a:spcPts val="0"/>
              </a:spcAft>
            </a:pPr>
            <a:endParaRPr lang="en-US" sz="1200" i="0" dirty="0">
              <a:solidFill>
                <a:srgbClr val="000000"/>
              </a:solidFill>
              <a:effectLst/>
              <a:latin typeface="+mn-lt"/>
              <a:ea typeface="Times New Roman" panose="02020603050405020304" pitchFamily="18" charset="0"/>
            </a:endParaRPr>
          </a:p>
          <a:p>
            <a:pPr marL="0" marR="0" lvl="0" indent="0" algn="l" defTabSz="914400" rtl="0" eaLnBrk="1" fontAlgn="auto" latinLnBrk="0" hangingPunct="1">
              <a:lnSpc>
                <a:spcPts val="2040"/>
              </a:lnSpc>
              <a:spcBef>
                <a:spcPts val="0"/>
              </a:spcBef>
              <a:spcAft>
                <a:spcPts val="0"/>
              </a:spcAft>
              <a:buClrTx/>
              <a:buSzTx/>
              <a:buFontTx/>
              <a:buNone/>
              <a:tabLst/>
              <a:defRPr/>
            </a:pPr>
            <a:r>
              <a:rPr lang="en-US" sz="1200" i="0" dirty="0">
                <a:solidFill>
                  <a:srgbClr val="000000"/>
                </a:solidFill>
                <a:effectLst/>
                <a:latin typeface="+mn-lt"/>
                <a:ea typeface="Times New Roman" panose="02020603050405020304" pitchFamily="18" charset="0"/>
              </a:rPr>
              <a:t>It is </a:t>
            </a:r>
            <a:r>
              <a:rPr lang="en-US" sz="1200" dirty="0">
                <a:solidFill>
                  <a:srgbClr val="000000"/>
                </a:solidFill>
                <a:effectLst/>
                <a:latin typeface="+mn-lt"/>
                <a:ea typeface="Times New Roman" panose="02020603050405020304" pitchFamily="18" charset="0"/>
              </a:rPr>
              <a:t>available online and by request at </a:t>
            </a:r>
            <a:r>
              <a:rPr lang="en-US" sz="1200" b="1" dirty="0">
                <a:solidFill>
                  <a:srgbClr val="000000"/>
                </a:solidFill>
                <a:effectLst/>
                <a:latin typeface="+mn-lt"/>
                <a:ea typeface="Times New Roman" panose="02020603050405020304" pitchFamily="18" charset="0"/>
              </a:rPr>
              <a:t>wels.net/</a:t>
            </a:r>
            <a:r>
              <a:rPr lang="en-US" sz="1200" b="1" dirty="0" err="1">
                <a:solidFill>
                  <a:srgbClr val="000000"/>
                </a:solidFill>
                <a:effectLst/>
                <a:latin typeface="+mn-lt"/>
                <a:ea typeface="Times New Roman" panose="02020603050405020304" pitchFamily="18" charset="0"/>
              </a:rPr>
              <a:t>facesoffaith</a:t>
            </a:r>
            <a:r>
              <a:rPr lang="en-US" sz="1200" dirty="0">
                <a:solidFill>
                  <a:srgbClr val="000000"/>
                </a:solidFill>
                <a:effectLst/>
                <a:latin typeface="+mn-lt"/>
                <a:ea typeface="Times New Roman" panose="02020603050405020304" pitchFamily="18" charset="0"/>
              </a:rPr>
              <a:t>.</a:t>
            </a:r>
            <a:r>
              <a:rPr lang="en-US" sz="1200" dirty="0">
                <a:solidFill>
                  <a:schemeClr val="tx1"/>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Any congregation OR LWMS circuit is welcome to request up to 50 copies of the magazine, and we are also offering large home and world mission maps (24” x 36”) free of charge. Note – Faces of Faith is automatically sent to any congregation hosting a Mission Festival. </a:t>
            </a:r>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16783666-7838-964F-98E8-13F3DBB30284}" type="slidenum">
              <a:rPr lang="en-US" smtClean="0"/>
              <a:t>13</a:t>
            </a:fld>
            <a:endParaRPr lang="en-US"/>
          </a:p>
        </p:txBody>
      </p:sp>
    </p:spTree>
    <p:extLst>
      <p:ext uri="{BB962C8B-B14F-4D97-AF65-F5344CB8AC3E}">
        <p14:creationId xmlns:p14="http://schemas.microsoft.com/office/powerpoint/2010/main" val="1199455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l" rtl="0" fontAlgn="base"/>
            <a:r>
              <a:rPr lang="en-US" sz="1200" b="0" i="0" dirty="0">
                <a:solidFill>
                  <a:srgbClr val="000000"/>
                </a:solidFill>
                <a:effectLst/>
                <a:latin typeface="+mn-lt"/>
              </a:rPr>
              <a:t>WELS World Missions conducts gospel outreach in 44 countries and is exploring outreach opportunities in 18 prospective new mission fields. World Missions brings the light of God’s Word to the world through evangelism efforts, church planting, training national workers for ministry, and providing religious materials in foreign languages through Multi-Language Productions (MLP). </a:t>
            </a:r>
            <a:r>
              <a:rPr lang="en-US" sz="1200" b="0" i="0" dirty="0">
                <a:solidFill>
                  <a:srgbClr val="333333"/>
                </a:solidFill>
                <a:effectLst/>
                <a:latin typeface="+mn-lt"/>
              </a:rPr>
              <a:t>49 world missionaries partner with over 400 national pastors to conduct outreach and train more than 380 students for service in Christ’s kingdom.  </a:t>
            </a:r>
          </a:p>
          <a:p>
            <a:pPr algn="l" rtl="0" fontAlgn="base"/>
            <a:endParaRPr lang="en-US" sz="1200" b="0" i="0" dirty="0">
              <a:solidFill>
                <a:srgbClr val="333333"/>
              </a:solidFill>
              <a:effectLst/>
              <a:latin typeface="+mn-lt"/>
            </a:endParaRPr>
          </a:p>
          <a:p>
            <a:pPr algn="l" fontAlgn="base"/>
            <a:r>
              <a:rPr lang="en-US" sz="1200" b="0" i="0" dirty="0">
                <a:solidFill>
                  <a:srgbClr val="333333"/>
                </a:solidFill>
                <a:effectLst/>
                <a:latin typeface="+mn-lt"/>
              </a:rPr>
              <a:t>World Mission supports mission work:</a:t>
            </a:r>
          </a:p>
          <a:p>
            <a:pPr marL="457200" indent="-457200" algn="l" fontAlgn="base">
              <a:buFont typeface="Arial" panose="020B0604020202020204" pitchFamily="34" charset="0"/>
              <a:buChar char="•"/>
            </a:pPr>
            <a:r>
              <a:rPr lang="en-US" sz="1200" b="0" i="0" dirty="0">
                <a:solidFill>
                  <a:srgbClr val="333333"/>
                </a:solidFill>
                <a:effectLst/>
                <a:latin typeface="+mn-lt"/>
              </a:rPr>
              <a:t>on </a:t>
            </a:r>
            <a:r>
              <a:rPr lang="en-US" sz="1200" b="1" i="0" u="none" strike="noStrike" dirty="0">
                <a:solidFill>
                  <a:srgbClr val="990000"/>
                </a:solidFill>
                <a:effectLst/>
                <a:latin typeface="+mn-lt"/>
                <a:hlinkClick r:id="rId3"/>
              </a:rPr>
              <a:t>Native American reservations</a:t>
            </a:r>
            <a:r>
              <a:rPr lang="en-US" sz="1200" b="0" i="0" dirty="0">
                <a:solidFill>
                  <a:srgbClr val="333333"/>
                </a:solidFill>
                <a:effectLst/>
                <a:latin typeface="+mn-lt"/>
              </a:rPr>
              <a:t>, where the gospel has been shared on the Apache reservations in Arizona for more than 125 years and exploratory mission work is beginning on other reservations throughout North America;</a:t>
            </a:r>
          </a:p>
          <a:p>
            <a:pPr marL="457200" indent="-457200" algn="l" fontAlgn="base">
              <a:buFont typeface="Arial" panose="020B0604020202020204" pitchFamily="34" charset="0"/>
              <a:buChar char="•"/>
            </a:pPr>
            <a:r>
              <a:rPr lang="en-US" sz="1200" b="0" i="0" dirty="0">
                <a:solidFill>
                  <a:srgbClr val="333333"/>
                </a:solidFill>
                <a:effectLst/>
                <a:latin typeface="+mn-lt"/>
              </a:rPr>
              <a:t>in </a:t>
            </a:r>
            <a:r>
              <a:rPr lang="en-US" sz="1200" b="1" i="0" u="none" strike="noStrike" dirty="0">
                <a:solidFill>
                  <a:srgbClr val="990000"/>
                </a:solidFill>
                <a:effectLst/>
                <a:latin typeface="+mn-lt"/>
                <a:hlinkClick r:id="rId4"/>
              </a:rPr>
              <a:t>Africa</a:t>
            </a:r>
            <a:r>
              <a:rPr lang="en-US" sz="1200" b="0" i="0" dirty="0">
                <a:solidFill>
                  <a:srgbClr val="333333"/>
                </a:solidFill>
                <a:effectLst/>
                <a:latin typeface="+mn-lt"/>
              </a:rPr>
              <a:t>, where missionaries partner with national church bodies in six countries and are exploring outreach in at least seven more countries throughout the continent;  </a:t>
            </a:r>
          </a:p>
          <a:p>
            <a:pPr marL="457200" indent="-457200" algn="l" fontAlgn="base">
              <a:buFont typeface="Arial" panose="020B0604020202020204" pitchFamily="34" charset="0"/>
              <a:buChar char="•"/>
            </a:pPr>
            <a:r>
              <a:rPr lang="en-US" sz="1200" b="0" i="0" dirty="0">
                <a:solidFill>
                  <a:srgbClr val="333333"/>
                </a:solidFill>
                <a:effectLst/>
                <a:latin typeface="+mn-lt"/>
              </a:rPr>
              <a:t>in </a:t>
            </a:r>
            <a:r>
              <a:rPr lang="en-US" sz="1200" b="1" i="0" u="none" strike="noStrike" dirty="0">
                <a:solidFill>
                  <a:srgbClr val="990000"/>
                </a:solidFill>
                <a:effectLst/>
                <a:latin typeface="+mn-lt"/>
                <a:hlinkClick r:id="rId5"/>
              </a:rPr>
              <a:t>Asia</a:t>
            </a:r>
            <a:r>
              <a:rPr lang="en-US" sz="1200" b="1" i="0" dirty="0">
                <a:solidFill>
                  <a:srgbClr val="990000"/>
                </a:solidFill>
                <a:effectLst/>
                <a:latin typeface="+mn-lt"/>
              </a:rPr>
              <a:t>,</a:t>
            </a:r>
            <a:r>
              <a:rPr lang="en-US" sz="1200" b="0" i="0" dirty="0">
                <a:solidFill>
                  <a:srgbClr val="333333"/>
                </a:solidFill>
                <a:effectLst/>
                <a:latin typeface="+mn-lt"/>
              </a:rPr>
              <a:t> where the two missionary teams have joined together to equip, encourage, and empower others to bring the good news of Jesus Christ to 1.8 billion unreached souls; </a:t>
            </a:r>
          </a:p>
          <a:p>
            <a:pPr marL="457200" indent="-457200" algn="l" fontAlgn="base">
              <a:buFont typeface="Arial" panose="020B0604020202020204" pitchFamily="34" charset="0"/>
              <a:buChar char="•"/>
            </a:pPr>
            <a:r>
              <a:rPr lang="en-US" sz="1200" b="0" i="0" dirty="0">
                <a:solidFill>
                  <a:srgbClr val="333333"/>
                </a:solidFill>
                <a:effectLst/>
                <a:latin typeface="+mn-lt"/>
              </a:rPr>
              <a:t>in </a:t>
            </a:r>
            <a:r>
              <a:rPr lang="en-US" sz="1200" b="1" i="0" u="none" strike="noStrike" dirty="0">
                <a:solidFill>
                  <a:srgbClr val="990000"/>
                </a:solidFill>
                <a:effectLst/>
                <a:latin typeface="+mn-lt"/>
                <a:hlinkClick r:id="rId6"/>
              </a:rPr>
              <a:t>Latin America</a:t>
            </a:r>
            <a:r>
              <a:rPr lang="en-US" sz="1200" b="1" i="0" dirty="0">
                <a:solidFill>
                  <a:srgbClr val="990000"/>
                </a:solidFill>
                <a:effectLst/>
                <a:latin typeface="+mn-lt"/>
              </a:rPr>
              <a:t>, </a:t>
            </a:r>
            <a:r>
              <a:rPr lang="en-US" sz="1200" b="0" i="0" dirty="0">
                <a:solidFill>
                  <a:srgbClr val="333333"/>
                </a:solidFill>
                <a:effectLst/>
                <a:latin typeface="+mn-lt"/>
              </a:rPr>
              <a:t>where hundreds of thousands of people are being reached through </a:t>
            </a:r>
            <a:r>
              <a:rPr lang="en-US" sz="1200" b="0" i="1" dirty="0">
                <a:solidFill>
                  <a:srgbClr val="333333"/>
                </a:solidFill>
                <a:effectLst/>
                <a:latin typeface="+mn-lt"/>
              </a:rPr>
              <a:t>Academia Cristo</a:t>
            </a:r>
            <a:r>
              <a:rPr lang="en-US" sz="1200" b="0" i="0" dirty="0">
                <a:solidFill>
                  <a:srgbClr val="333333"/>
                </a:solidFill>
                <a:effectLst/>
                <a:latin typeface="+mn-lt"/>
              </a:rPr>
              <a:t> online courses and more than 40 individuals are being trained to plant a church;</a:t>
            </a:r>
          </a:p>
          <a:p>
            <a:pPr marL="457200" indent="-457200" algn="l" fontAlgn="base">
              <a:buFont typeface="Arial" panose="020B0604020202020204" pitchFamily="34" charset="0"/>
              <a:buChar char="•"/>
            </a:pPr>
            <a:r>
              <a:rPr lang="en-US" sz="1200" b="0" i="0" dirty="0">
                <a:solidFill>
                  <a:srgbClr val="333333"/>
                </a:solidFill>
                <a:effectLst/>
                <a:latin typeface="+mn-lt"/>
              </a:rPr>
              <a:t>in </a:t>
            </a:r>
            <a:r>
              <a:rPr lang="en-US" sz="1200" b="1" i="0" u="none" strike="noStrike" dirty="0">
                <a:solidFill>
                  <a:srgbClr val="990000"/>
                </a:solidFill>
                <a:effectLst/>
                <a:latin typeface="+mn-lt"/>
                <a:hlinkClick r:id="rId7"/>
              </a:rPr>
              <a:t>Europe</a:t>
            </a:r>
            <a:r>
              <a:rPr lang="en-US" sz="1200" b="0" i="0" dirty="0">
                <a:solidFill>
                  <a:srgbClr val="333333"/>
                </a:solidFill>
                <a:effectLst/>
                <a:latin typeface="+mn-lt"/>
              </a:rPr>
              <a:t>, where missionaries partner with national churches to train the next generation of church leaders and bring the true gospel to countries without a strong Lutheran presence;   </a:t>
            </a:r>
          </a:p>
          <a:p>
            <a:pPr marL="457200" indent="-457200" algn="l" fontAlgn="base">
              <a:buFont typeface="Arial" panose="020B0604020202020204" pitchFamily="34" charset="0"/>
              <a:buChar char="•"/>
            </a:pPr>
            <a:r>
              <a:rPr lang="en-US" sz="1200" b="0" i="0" dirty="0">
                <a:solidFill>
                  <a:srgbClr val="333333"/>
                </a:solidFill>
                <a:effectLst/>
                <a:latin typeface="+mn-lt"/>
              </a:rPr>
              <a:t>and through </a:t>
            </a:r>
            <a:r>
              <a:rPr lang="en-US" sz="1200" b="1" i="0" u="none" strike="noStrike" dirty="0">
                <a:solidFill>
                  <a:srgbClr val="990000"/>
                </a:solidFill>
                <a:effectLst/>
                <a:latin typeface="+mn-lt"/>
                <a:hlinkClick r:id="rId8"/>
              </a:rPr>
              <a:t>Multi-Language Productions</a:t>
            </a:r>
            <a:r>
              <a:rPr lang="en-US" sz="1200" b="0" i="0" dirty="0">
                <a:solidFill>
                  <a:srgbClr val="333333"/>
                </a:solidFill>
                <a:effectLst/>
                <a:latin typeface="+mn-lt"/>
              </a:rPr>
              <a:t>, which has produced materials in more than 56 languages and reaches tens of thousands of English-speakers in more than 30 different countries through the TELL online training platform.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100" b="0" i="0" dirty="0">
              <a:solidFill>
                <a:srgbClr val="333333"/>
              </a:solidFill>
              <a:effectLst/>
              <a:latin typeface="+mn-lt"/>
            </a:endParaRPr>
          </a:p>
        </p:txBody>
      </p:sp>
    </p:spTree>
    <p:extLst>
      <p:ext uri="{BB962C8B-B14F-4D97-AF65-F5344CB8AC3E}">
        <p14:creationId xmlns:p14="http://schemas.microsoft.com/office/powerpoint/2010/main" val="909308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WELS partners with 500+ national pastors around the world that serve well over 1,000 churches and preaching stations. </a:t>
            </a:r>
          </a:p>
          <a:p>
            <a:endParaRPr lang="en-US" sz="1200" dirty="0">
              <a:latin typeface="+mn-lt"/>
            </a:endParaRPr>
          </a:p>
          <a:p>
            <a:r>
              <a:rPr lang="en-US" sz="1200" dirty="0">
                <a:latin typeface="+mn-lt"/>
              </a:rPr>
              <a:t>World Missions has changed since it first began over 125 years ago. </a:t>
            </a:r>
            <a:r>
              <a:rPr lang="en-US" sz="1200" dirty="0">
                <a:effectLst/>
                <a:latin typeface="+mn-lt"/>
                <a:ea typeface="Calibri" panose="020F0502020204030204" pitchFamily="34" charset="0"/>
                <a:cs typeface="Times New Roman" panose="02020603050405020304" pitchFamily="18" charset="0"/>
              </a:rPr>
              <a:t>Previous mission work involved missionaries going out to share the gospel directly and build up church bodies from the ground up. We still do some of that, but most of the time it’s contacts at other church bodies reaching out to us for fellowship and partnership. We’re now working with mature sister synods as we reach out to new locations with the gospel, partner in theological education, and work together to evaluate and train other church bodies who are interested in fellowship. </a:t>
            </a:r>
            <a:endParaRPr lang="en-US" sz="1200" dirty="0">
              <a:latin typeface="+mn-lt"/>
            </a:endParaRPr>
          </a:p>
        </p:txBody>
      </p:sp>
    </p:spTree>
    <p:extLst>
      <p:ext uri="{BB962C8B-B14F-4D97-AF65-F5344CB8AC3E}">
        <p14:creationId xmlns:p14="http://schemas.microsoft.com/office/powerpoint/2010/main" val="2128768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90+ seminary graduates are expected to become pastors in 2022</a:t>
            </a:r>
          </a:p>
          <a:p>
            <a:endParaRPr lang="en-US"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latin typeface="+mn-lt"/>
              </a:rPr>
              <a:t>Cameroon: </a:t>
            </a:r>
            <a:r>
              <a:rPr lang="en-US" dirty="0">
                <a:latin typeface="+mn-lt"/>
              </a:rPr>
              <a:t>On </a:t>
            </a:r>
            <a:r>
              <a:rPr lang="en-US" b="0" i="0" dirty="0">
                <a:solidFill>
                  <a:srgbClr val="333333"/>
                </a:solidFill>
                <a:effectLst/>
                <a:latin typeface="+mn-lt"/>
              </a:rPr>
              <a:t>May 27, 2022, the Lutheran Church of Cameroon graduated seven men into the full-time work of the holy ministry.</a:t>
            </a:r>
            <a:endParaRPr lang="en-US"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latin typeface="+mn-lt"/>
              </a:rPr>
              <a:t>Nigeria: </a:t>
            </a:r>
            <a:r>
              <a:rPr lang="en-US" b="0" i="0" dirty="0">
                <a:solidFill>
                  <a:srgbClr val="333333"/>
                </a:solidFill>
                <a:effectLst/>
                <a:latin typeface="+mn-lt"/>
              </a:rPr>
              <a:t>Two of our sister synods in Nigeria doubled the number of pastors serving in their church body in one day.</a:t>
            </a:r>
            <a:r>
              <a:rPr lang="en-US" sz="1200" b="0" dirty="0">
                <a:solidFill>
                  <a:schemeClr val="bg1"/>
                </a:solidFill>
                <a:effectLst>
                  <a:outerShdw blurRad="38100" dist="38100" dir="2700000" algn="tl">
                    <a:srgbClr val="000000">
                      <a:alpha val="43137"/>
                    </a:srgbClr>
                  </a:outerShdw>
                </a:effectLst>
                <a:latin typeface="+mn-lt"/>
                <a:cs typeface="Arial" panose="020B0604020202020204" pitchFamily="34" charset="0"/>
              </a:rPr>
              <a:t> 18 men graduated from the seminary in Nigeria on </a:t>
            </a:r>
            <a:r>
              <a:rPr lang="en-US" sz="1200" b="0" dirty="0">
                <a:solidFill>
                  <a:schemeClr val="bg1"/>
                </a:solidFill>
                <a:latin typeface="+mn-lt"/>
                <a:cs typeface="Arial" panose="020B0604020202020204" pitchFamily="34" charset="0"/>
              </a:rPr>
              <a:t>June 11, 2022</a:t>
            </a:r>
            <a:endParaRPr lang="en-US" dirty="0">
              <a:latin typeface="+mn-lt"/>
            </a:endParaRPr>
          </a:p>
          <a:p>
            <a:r>
              <a:rPr lang="en-US" b="1" dirty="0">
                <a:latin typeface="+mn-lt"/>
              </a:rPr>
              <a:t>India: </a:t>
            </a:r>
            <a:r>
              <a:rPr lang="en-US" b="0" i="0" dirty="0">
                <a:solidFill>
                  <a:srgbClr val="333333"/>
                </a:solidFill>
                <a:effectLst/>
                <a:latin typeface="+mn-lt"/>
              </a:rPr>
              <a:t>On Friday, March 25, 2022, 18 students from Christ Evangelical Lutheran Ministries (CELM) in India graduated after seven years of study. Over 130 more men have requested to join the next pre-seminary class.</a:t>
            </a:r>
            <a:endParaRPr lang="en-US" b="1" dirty="0">
              <a:latin typeface="+mn-lt"/>
            </a:endParaRPr>
          </a:p>
          <a:p>
            <a:endParaRPr lang="en-US" dirty="0">
              <a:latin typeface="+mn-lt"/>
            </a:endParaRPr>
          </a:p>
          <a:p>
            <a:r>
              <a:rPr lang="en-US" dirty="0">
                <a:latin typeface="+mn-lt"/>
              </a:rPr>
              <a:t>Upcoming graduations will be taking place in Zambia, Vietnam, and at Asia Lutheran Seminary in Hong Kong. </a:t>
            </a:r>
          </a:p>
        </p:txBody>
      </p:sp>
    </p:spTree>
    <p:extLst>
      <p:ext uri="{BB962C8B-B14F-4D97-AF65-F5344CB8AC3E}">
        <p14:creationId xmlns:p14="http://schemas.microsoft.com/office/powerpoint/2010/main" val="844493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dirty="0">
                <a:solidFill>
                  <a:srgbClr val="444444"/>
                </a:solidFill>
                <a:effectLst/>
                <a:latin typeface="+mn-lt"/>
              </a:rPr>
              <a:t>Before construction could begin on the theological education center for ethnic Hmong pastors in Hanoi, COVID made travel to Vietnam impossible. Progress on the building project stopped. But the instruction of Hmong pastors continued by </a:t>
            </a:r>
            <a:r>
              <a:rPr lang="en-US" sz="1200" b="0" i="0" dirty="0" err="1">
                <a:solidFill>
                  <a:srgbClr val="444444"/>
                </a:solidFill>
                <a:effectLst/>
                <a:latin typeface="+mn-lt"/>
              </a:rPr>
              <a:t>Bounkeo</a:t>
            </a:r>
            <a:r>
              <a:rPr lang="en-US" sz="1200" b="0" i="0" dirty="0">
                <a:solidFill>
                  <a:srgbClr val="444444"/>
                </a:solidFill>
                <a:effectLst/>
                <a:latin typeface="+mn-lt"/>
              </a:rPr>
              <a:t> Lor, his brother Pastor Ger Lor, Missionary Joel Nitz, and other guest instructors. Recently, a second cohort of 60 pastors began a six-year course of instruction in biblical doctrine and Lutheran theology. Since 2011 the Hmong Fellowship Church has grown from 55,000 members to 138,000 members, making it nearly half the size of WELS. The church still indicates that it wants to be a Lutheran church body. If the Lord wills it, most likely after the second cohort completes its study, the Hmong Fellowship Church will enter full fellowship with WELS.</a:t>
            </a:r>
          </a:p>
          <a:p>
            <a:endParaRPr lang="en-US" sz="1200" b="0" i="0" dirty="0">
              <a:solidFill>
                <a:srgbClr val="444444"/>
              </a:solidFill>
              <a:effectLst/>
              <a:latin typeface="+mn-lt"/>
            </a:endParaRPr>
          </a:p>
          <a:p>
            <a:pPr marL="0" indent="0">
              <a:buFont typeface="Arial" panose="020B0604020202020204" pitchFamily="34" charset="0"/>
              <a:buNone/>
            </a:pPr>
            <a:r>
              <a:rPr lang="en-US" sz="1200" b="0" i="0" dirty="0">
                <a:solidFill>
                  <a:srgbClr val="444444"/>
                </a:solidFill>
                <a:effectLst/>
                <a:latin typeface="+mn-lt"/>
              </a:rPr>
              <a:t>An official groundbreaking took place on May 15, 2022. Missionary </a:t>
            </a:r>
            <a:r>
              <a:rPr lang="en-US" sz="1200" dirty="0" err="1">
                <a:effectLst/>
                <a:latin typeface="+mn-lt"/>
                <a:ea typeface="Calibri" panose="020F0502020204030204" pitchFamily="34" charset="0"/>
              </a:rPr>
              <a:t>Bounkeo</a:t>
            </a:r>
            <a:r>
              <a:rPr lang="en-US" sz="1200" dirty="0">
                <a:effectLst/>
                <a:latin typeface="+mn-lt"/>
                <a:ea typeface="Calibri" panose="020F0502020204030204" pitchFamily="34" charset="0"/>
              </a:rPr>
              <a:t> Lor spoke the words of dedication over Zoom with many WELS representatives online, while the HFC leaders put the shovel in the ground and placed the first stone. </a:t>
            </a:r>
            <a:r>
              <a:rPr lang="en-US" sz="1200" b="0" i="0" dirty="0">
                <a:solidFill>
                  <a:srgbClr val="444444"/>
                </a:solidFill>
                <a:effectLst/>
                <a:latin typeface="+mn-lt"/>
              </a:rPr>
              <a:t>Construction is scheduled to be completed by December, when there will prayerfully be a full dedication. Once construction is complete, the center will open for classes.</a:t>
            </a:r>
          </a:p>
          <a:p>
            <a:endParaRPr lang="en-US" sz="1200" b="0" i="0" dirty="0">
              <a:solidFill>
                <a:srgbClr val="444444"/>
              </a:solidFill>
              <a:effectLst/>
              <a:latin typeface="+mn-lt"/>
            </a:endParaRPr>
          </a:p>
          <a:p>
            <a:r>
              <a:rPr lang="en-US" sz="1200" b="0" i="0" dirty="0">
                <a:solidFill>
                  <a:srgbClr val="444444"/>
                </a:solidFill>
                <a:effectLst/>
                <a:latin typeface="+mn-lt"/>
              </a:rPr>
              <a:t>Stay up to date on progress at </a:t>
            </a:r>
            <a:r>
              <a:rPr lang="en-US" sz="1200" b="1" i="0" dirty="0">
                <a:solidFill>
                  <a:srgbClr val="444444"/>
                </a:solidFill>
                <a:effectLst/>
                <a:latin typeface="+mn-lt"/>
              </a:rPr>
              <a:t>wels.net/</a:t>
            </a:r>
            <a:r>
              <a:rPr lang="en-US" sz="1200" b="1" i="0" dirty="0" err="1">
                <a:solidFill>
                  <a:srgbClr val="444444"/>
                </a:solidFill>
                <a:effectLst/>
                <a:latin typeface="+mn-lt"/>
              </a:rPr>
              <a:t>vietnamhmongoutreach</a:t>
            </a:r>
            <a:r>
              <a:rPr lang="en-US" sz="1200" b="0" i="0" dirty="0">
                <a:solidFill>
                  <a:srgbClr val="444444"/>
                </a:solidFill>
                <a:effectLst/>
                <a:latin typeface="+mn-lt"/>
              </a:rPr>
              <a:t>. </a:t>
            </a:r>
          </a:p>
          <a:p>
            <a:endParaRPr lang="en-US" sz="1200" b="0" i="0" dirty="0">
              <a:solidFill>
                <a:srgbClr val="444444"/>
              </a:solidFill>
              <a:effectLst/>
              <a:latin typeface="+mn-lt"/>
            </a:endParaRPr>
          </a:p>
          <a:p>
            <a:r>
              <a:rPr lang="en-US" sz="1200" b="1" i="0" dirty="0">
                <a:solidFill>
                  <a:srgbClr val="444444"/>
                </a:solidFill>
                <a:effectLst/>
                <a:latin typeface="+mn-lt"/>
              </a:rPr>
              <a:t>PLEASE NOTE </a:t>
            </a:r>
            <a:r>
              <a:rPr lang="en-US" sz="1200" b="0" i="0" dirty="0">
                <a:solidFill>
                  <a:srgbClr val="444444"/>
                </a:solidFill>
                <a:effectLst/>
                <a:latin typeface="+mn-lt"/>
              </a:rPr>
              <a:t>– Security precautions prevent us from sharing photos of the groundbreaking or building progress online at this point in time. </a:t>
            </a:r>
          </a:p>
        </p:txBody>
      </p:sp>
    </p:spTree>
    <p:extLst>
      <p:ext uri="{BB962C8B-B14F-4D97-AF65-F5344CB8AC3E}">
        <p14:creationId xmlns:p14="http://schemas.microsoft.com/office/powerpoint/2010/main" val="1139846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mn-lt"/>
              </a:rPr>
              <a:t>WELS Friendly Counselor Greg Bey was in Indonesia in August visiting leaders and members of our sister church, </a:t>
            </a:r>
            <a:r>
              <a:rPr lang="en-US" b="0" i="0" dirty="0" err="1">
                <a:solidFill>
                  <a:srgbClr val="000000"/>
                </a:solidFill>
                <a:effectLst/>
                <a:latin typeface="+mn-lt"/>
              </a:rPr>
              <a:t>Gereja</a:t>
            </a:r>
            <a:r>
              <a:rPr lang="en-US" b="0" i="0" dirty="0">
                <a:solidFill>
                  <a:srgbClr val="000000"/>
                </a:solidFill>
                <a:effectLst/>
                <a:latin typeface="+mn-lt"/>
              </a:rPr>
              <a:t> Lutheran Indonesia (GLI). He attended their synod convention, visited their new seminary building (</a:t>
            </a:r>
            <a:r>
              <a:rPr lang="en-US" b="0" i="0" dirty="0" err="1">
                <a:solidFill>
                  <a:srgbClr val="000000"/>
                </a:solidFill>
                <a:effectLst/>
                <a:latin typeface="+mn-lt"/>
              </a:rPr>
              <a:t>Sekolah</a:t>
            </a:r>
            <a:r>
              <a:rPr lang="en-US" b="0" i="0" dirty="0">
                <a:solidFill>
                  <a:srgbClr val="000000"/>
                </a:solidFill>
                <a:effectLst/>
                <a:latin typeface="+mn-lt"/>
              </a:rPr>
              <a:t> Tinggi </a:t>
            </a:r>
            <a:r>
              <a:rPr lang="en-US" b="0" i="0" dirty="0" err="1">
                <a:solidFill>
                  <a:srgbClr val="000000"/>
                </a:solidFill>
                <a:effectLst/>
                <a:latin typeface="+mn-lt"/>
              </a:rPr>
              <a:t>Teologi</a:t>
            </a:r>
            <a:r>
              <a:rPr lang="en-US" b="0" i="0" dirty="0">
                <a:solidFill>
                  <a:srgbClr val="000000"/>
                </a:solidFill>
                <a:effectLst/>
                <a:latin typeface="+mn-lt"/>
              </a:rPr>
              <a:t> Lutheran – pictured), celebrated with a congregation at their anniversary service, and taught two different seminars in the upcoming week. </a:t>
            </a:r>
            <a:br>
              <a:rPr lang="en-US" b="0" i="0" dirty="0">
                <a:solidFill>
                  <a:srgbClr val="000000"/>
                </a:solidFill>
                <a:effectLst/>
                <a:latin typeface="+mn-lt"/>
              </a:rPr>
            </a:br>
            <a:endParaRPr lang="en-US" b="0" i="0" dirty="0">
              <a:solidFill>
                <a:srgbClr val="000000"/>
              </a:solidFill>
              <a:effectLst/>
              <a:latin typeface="+mn-lt"/>
            </a:endParaRPr>
          </a:p>
          <a:p>
            <a:pPr algn="l"/>
            <a:r>
              <a:rPr lang="en-US" b="0" i="0" dirty="0" err="1">
                <a:solidFill>
                  <a:srgbClr val="000000"/>
                </a:solidFill>
                <a:effectLst/>
                <a:latin typeface="+mn-lt"/>
              </a:rPr>
              <a:t>Gereja</a:t>
            </a:r>
            <a:r>
              <a:rPr lang="en-US" b="0" i="0" dirty="0">
                <a:solidFill>
                  <a:srgbClr val="000000"/>
                </a:solidFill>
                <a:effectLst/>
                <a:latin typeface="+mn-lt"/>
              </a:rPr>
              <a:t> Lutheran Indonesia, which stands at about 1,650 members, is made up of five congregations and 30 preaching stations that are served by 25 national pastors and even more vicars and seminary students. Greg Bey is currently serving a quarter-time retirement call to Indonesia. Plans are being made to issue a full-time call for a new Friendly Counselor to assist in GLI’s work. </a:t>
            </a:r>
          </a:p>
          <a:p>
            <a:pPr algn="l"/>
            <a:endParaRPr lang="en-US" b="0" i="0" dirty="0">
              <a:solidFill>
                <a:srgbClr val="000000"/>
              </a:solidFill>
              <a:effectLst/>
              <a:latin typeface="+mn-lt"/>
            </a:endParaRPr>
          </a:p>
          <a:p>
            <a:pPr algn="l"/>
            <a:r>
              <a:rPr lang="en-US" b="0" i="0" dirty="0">
                <a:solidFill>
                  <a:srgbClr val="000000"/>
                </a:solidFill>
                <a:effectLst/>
                <a:latin typeface="+mn-lt"/>
              </a:rPr>
              <a:t>Learn more about mission work in Indonesia at wels.net/</a:t>
            </a:r>
            <a:r>
              <a:rPr lang="en-US" b="0" i="0" dirty="0" err="1">
                <a:solidFill>
                  <a:srgbClr val="000000"/>
                </a:solidFill>
                <a:effectLst/>
                <a:latin typeface="+mn-lt"/>
              </a:rPr>
              <a:t>indonesia</a:t>
            </a:r>
            <a:r>
              <a:rPr lang="en-US" b="0" i="0" dirty="0">
                <a:solidFill>
                  <a:srgbClr val="000000"/>
                </a:solidFill>
                <a:effectLst/>
                <a:latin typeface="+mn-lt"/>
              </a:rPr>
              <a:t>.</a:t>
            </a:r>
          </a:p>
          <a:p>
            <a:endParaRPr lang="en-US" dirty="0"/>
          </a:p>
        </p:txBody>
      </p:sp>
    </p:spTree>
    <p:extLst>
      <p:ext uri="{BB962C8B-B14F-4D97-AF65-F5344CB8AC3E}">
        <p14:creationId xmlns:p14="http://schemas.microsoft.com/office/powerpoint/2010/main" val="1012812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a:spcBef>
                <a:spcPts val="0"/>
              </a:spcBef>
              <a:spcAft>
                <a:spcPts val="0"/>
              </a:spcAft>
            </a:pPr>
            <a:r>
              <a:rPr lang="en-US" sz="1200" i="1" dirty="0">
                <a:effectLst/>
                <a:latin typeface="+mn-lt"/>
                <a:ea typeface="Calibri" panose="020F0502020204030204" pitchFamily="34" charset="0"/>
              </a:rPr>
              <a:t>Pictured: </a:t>
            </a:r>
            <a:r>
              <a:rPr lang="en-US" sz="1200" dirty="0">
                <a:effectLst/>
                <a:latin typeface="+mn-lt"/>
                <a:ea typeface="Calibri" panose="020F0502020204030204" pitchFamily="34" charset="0"/>
              </a:rPr>
              <a:t>Two </a:t>
            </a:r>
            <a:r>
              <a:rPr lang="en-US" sz="1200" i="1" dirty="0">
                <a:effectLst/>
                <a:latin typeface="+mn-lt"/>
                <a:ea typeface="Calibri" panose="020F0502020204030204" pitchFamily="34" charset="0"/>
              </a:rPr>
              <a:t>Academia Cristo </a:t>
            </a:r>
            <a:r>
              <a:rPr lang="en-US" sz="1200" dirty="0">
                <a:effectLst/>
                <a:latin typeface="+mn-lt"/>
                <a:ea typeface="Calibri" panose="020F0502020204030204" pitchFamily="34" charset="0"/>
              </a:rPr>
              <a:t>students lead worship in a restaurant in Bogotá, Colombia, under the direction of Rev. Henry Herrera from the Lutheran Church of Colombia - May 2022 </a:t>
            </a:r>
          </a:p>
          <a:p>
            <a:pPr marL="0" marR="0">
              <a:spcBef>
                <a:spcPts val="0"/>
              </a:spcBef>
              <a:spcAft>
                <a:spcPts val="0"/>
              </a:spcAft>
            </a:pPr>
            <a:endParaRPr lang="en-US" sz="1200" dirty="0">
              <a:effectLst/>
              <a:latin typeface="+mn-lt"/>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u="none" strike="noStrike" baseline="0" dirty="0">
                <a:solidFill>
                  <a:srgbClr val="211D1E"/>
                </a:solidFill>
                <a:latin typeface="+mn-lt"/>
              </a:rPr>
              <a:t>The Latin America mission team uses </a:t>
            </a:r>
            <a:r>
              <a:rPr lang="en-US" sz="1200" b="0" i="1" u="none" strike="noStrike" baseline="0" dirty="0">
                <a:solidFill>
                  <a:srgbClr val="211D1E"/>
                </a:solidFill>
                <a:latin typeface="+mn-lt"/>
              </a:rPr>
              <a:t>Academia Cristo</a:t>
            </a:r>
            <a:r>
              <a:rPr lang="en-US" sz="1200" b="0" i="0" u="none" strike="noStrike" baseline="0" dirty="0">
                <a:solidFill>
                  <a:srgbClr val="211D1E"/>
                </a:solidFill>
                <a:latin typeface="+mn-lt"/>
              </a:rPr>
              <a:t>, an online outreach and training tool, to share God’s grace with as many people as possible as well as identify and train potential leaders who can plant churches. </a:t>
            </a:r>
            <a:r>
              <a:rPr lang="en-US" sz="1200" b="1" dirty="0">
                <a:solidFill>
                  <a:schemeClr val="bg1"/>
                </a:solidFill>
                <a:effectLst>
                  <a:outerShdw blurRad="38100" dist="38100" dir="2700000" algn="tl">
                    <a:srgbClr val="000000">
                      <a:alpha val="43137"/>
                    </a:srgbClr>
                  </a:outerShdw>
                </a:effectLst>
                <a:latin typeface="+mn-lt"/>
                <a:cs typeface="Arial" panose="020B0604020202020204" pitchFamily="34" charset="0"/>
              </a:rPr>
              <a:t>61</a:t>
            </a:r>
            <a:r>
              <a:rPr lang="en-US" sz="1200" dirty="0">
                <a:solidFill>
                  <a:schemeClr val="bg1"/>
                </a:solidFill>
                <a:effectLst>
                  <a:outerShdw blurRad="38100" dist="38100" dir="2700000" algn="tl">
                    <a:srgbClr val="000000">
                      <a:alpha val="43137"/>
                    </a:srgbClr>
                  </a:outerShdw>
                </a:effectLst>
                <a:latin typeface="+mn-lt"/>
                <a:cs typeface="Arial" panose="020B0604020202020204" pitchFamily="34" charset="0"/>
              </a:rPr>
              <a:t> people have been confirmed/are in doctrinal agreement with WELS and our Latin American sister churches and are potential church planters. </a:t>
            </a:r>
            <a:r>
              <a:rPr lang="en-US" sz="1200" b="1" dirty="0">
                <a:solidFill>
                  <a:schemeClr val="bg1"/>
                </a:solidFill>
                <a:effectLst>
                  <a:outerShdw blurRad="38100" dist="38100" dir="2700000" algn="tl">
                    <a:srgbClr val="000000">
                      <a:alpha val="43137"/>
                    </a:srgbClr>
                  </a:outerShdw>
                </a:effectLst>
                <a:latin typeface="+mn-lt"/>
                <a:cs typeface="Arial" panose="020B0604020202020204" pitchFamily="34" charset="0"/>
              </a:rPr>
              <a:t>16</a:t>
            </a:r>
            <a:r>
              <a:rPr lang="en-US" sz="1200" dirty="0">
                <a:solidFill>
                  <a:schemeClr val="bg1"/>
                </a:solidFill>
                <a:effectLst>
                  <a:outerShdw blurRad="38100" dist="38100" dir="2700000" algn="tl">
                    <a:srgbClr val="000000">
                      <a:alpha val="43137"/>
                    </a:srgbClr>
                  </a:outerShdw>
                </a:effectLst>
                <a:latin typeface="+mn-lt"/>
                <a:cs typeface="Arial" panose="020B0604020202020204" pitchFamily="34" charset="0"/>
              </a:rPr>
              <a:t> people are already leading groups in their hometowns.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dirty="0">
              <a:solidFill>
                <a:schemeClr val="bg1"/>
              </a:solidFill>
              <a:effectLst>
                <a:outerShdw blurRad="38100" dist="38100" dir="2700000" algn="tl">
                  <a:srgbClr val="000000">
                    <a:alpha val="43137"/>
                  </a:srgbClr>
                </a:outerShdw>
              </a:effectLst>
              <a:latin typeface="+mn-lt"/>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dirty="0">
                <a:solidFill>
                  <a:schemeClr val="bg1"/>
                </a:solidFill>
                <a:latin typeface="+mn-lt"/>
                <a:cs typeface="Arial" panose="020B0604020202020204" pitchFamily="34" charset="0"/>
              </a:rPr>
              <a:t>Five new missionaries were added to the Latin America team in 2021/2022 to keep up with the massive growth: Rev. Luis Acosta, Teacher Luke </a:t>
            </a:r>
            <a:r>
              <a:rPr lang="en-US" sz="1200" dirty="0" err="1">
                <a:solidFill>
                  <a:schemeClr val="bg1"/>
                </a:solidFill>
                <a:latin typeface="+mn-lt"/>
                <a:cs typeface="Arial" panose="020B0604020202020204" pitchFamily="34" charset="0"/>
              </a:rPr>
              <a:t>Beilke</a:t>
            </a:r>
            <a:r>
              <a:rPr lang="en-US" sz="1200" dirty="0">
                <a:solidFill>
                  <a:schemeClr val="bg1"/>
                </a:solidFill>
                <a:latin typeface="+mn-lt"/>
                <a:cs typeface="Arial" panose="020B0604020202020204" pitchFamily="34" charset="0"/>
              </a:rPr>
              <a:t>, Mrs. Elise Gross, Rev. Carl Leyrer, and Rev. Nixon Vivar. </a:t>
            </a:r>
          </a:p>
          <a:p>
            <a:pPr algn="l" fontAlgn="base">
              <a:buFont typeface="Arial" panose="020B0604020202020204" pitchFamily="34" charset="0"/>
              <a:buNone/>
            </a:pPr>
            <a:endParaRPr lang="en-US" sz="1200" b="0" i="0" dirty="0">
              <a:solidFill>
                <a:srgbClr val="990000"/>
              </a:solidFill>
              <a:effectLst/>
              <a:latin typeface="+mn-lt"/>
            </a:endParaRPr>
          </a:p>
          <a:p>
            <a:pPr algn="l" fontAlgn="base">
              <a:buFont typeface="Arial" panose="020B0604020202020204" pitchFamily="34" charset="0"/>
              <a:buNone/>
            </a:pPr>
            <a:r>
              <a:rPr lang="en-US" sz="1200" b="0" i="0" dirty="0">
                <a:solidFill>
                  <a:srgbClr val="990000"/>
                </a:solidFill>
                <a:effectLst/>
                <a:latin typeface="+mn-lt"/>
              </a:rPr>
              <a:t>Amazing blessings through </a:t>
            </a:r>
            <a:r>
              <a:rPr lang="en-US" sz="1200" b="0" i="1" dirty="0">
                <a:solidFill>
                  <a:srgbClr val="990000"/>
                </a:solidFill>
                <a:effectLst/>
                <a:latin typeface="+mn-lt"/>
              </a:rPr>
              <a:t>Academia Cristo</a:t>
            </a:r>
            <a:r>
              <a:rPr lang="en-US" sz="1200" b="0" i="0" dirty="0">
                <a:solidFill>
                  <a:srgbClr val="990000"/>
                </a:solidFill>
                <a:effectLst/>
                <a:latin typeface="+mn-lt"/>
              </a:rPr>
              <a:t>: </a:t>
            </a:r>
          </a:p>
          <a:p>
            <a:pPr marL="171450" indent="-171450">
              <a:buFont typeface="Arial" panose="020B0604020202020204" pitchFamily="34" charset="0"/>
              <a:buChar char="•"/>
            </a:pPr>
            <a:r>
              <a:rPr lang="en-US" sz="1200" b="1" dirty="0">
                <a:latin typeface="+mn-lt"/>
              </a:rPr>
              <a:t>1.3 million</a:t>
            </a:r>
            <a:r>
              <a:rPr lang="en-US" sz="1200" dirty="0">
                <a:latin typeface="+mn-lt"/>
              </a:rPr>
              <a:t> followers on Facebook</a:t>
            </a:r>
          </a:p>
          <a:p>
            <a:pPr marL="171450" indent="-171450">
              <a:buFont typeface="Arial" panose="020B0604020202020204" pitchFamily="34" charset="0"/>
              <a:buChar char="•"/>
            </a:pPr>
            <a:r>
              <a:rPr lang="en-US" sz="1200" b="1" dirty="0">
                <a:latin typeface="+mn-lt"/>
              </a:rPr>
              <a:t>565,000+</a:t>
            </a:r>
            <a:r>
              <a:rPr lang="en-US" sz="1200" dirty="0">
                <a:latin typeface="+mn-lt"/>
              </a:rPr>
              <a:t> people have downloaded the </a:t>
            </a:r>
            <a:r>
              <a:rPr lang="en-US" sz="1200" i="1" dirty="0">
                <a:latin typeface="+mn-lt"/>
              </a:rPr>
              <a:t>Academia Cristo</a:t>
            </a:r>
            <a:r>
              <a:rPr lang="en-US" sz="1200" dirty="0">
                <a:latin typeface="+mn-lt"/>
              </a:rPr>
              <a:t> mobile app that launched in February 2020</a:t>
            </a:r>
          </a:p>
          <a:p>
            <a:pPr marL="171450" indent="-171450">
              <a:buFont typeface="Arial" panose="020B0604020202020204" pitchFamily="34" charset="0"/>
              <a:buChar char="•"/>
            </a:pPr>
            <a:r>
              <a:rPr lang="en-US" sz="1200" b="1" dirty="0">
                <a:latin typeface="+mn-lt"/>
              </a:rPr>
              <a:t>1,300+</a:t>
            </a:r>
            <a:r>
              <a:rPr lang="en-US" sz="1200" dirty="0">
                <a:latin typeface="+mn-lt"/>
              </a:rPr>
              <a:t> people have completed the self-led courses on the mobile app since March 2020 and are signed up for live courses</a:t>
            </a:r>
          </a:p>
          <a:p>
            <a:pPr marL="171450" indent="-171450">
              <a:buFont typeface="Arial" panose="020B0604020202020204" pitchFamily="34" charset="0"/>
              <a:buChar char="•"/>
            </a:pPr>
            <a:r>
              <a:rPr lang="en-US" sz="1200" b="1" dirty="0">
                <a:latin typeface="+mn-lt"/>
              </a:rPr>
              <a:t>410+</a:t>
            </a:r>
            <a:r>
              <a:rPr lang="en-US" sz="1200" dirty="0">
                <a:latin typeface="+mn-lt"/>
              </a:rPr>
              <a:t> people have completed one live course since March 2020 with a WELS missionary or national partner</a:t>
            </a:r>
          </a:p>
          <a:p>
            <a:pPr marL="171450" indent="-171450">
              <a:buFont typeface="Arial" panose="020B0604020202020204" pitchFamily="34" charset="0"/>
              <a:buChar char="•"/>
            </a:pPr>
            <a:r>
              <a:rPr lang="en-US" sz="1200" b="1" dirty="0">
                <a:latin typeface="+mn-lt"/>
              </a:rPr>
              <a:t>58</a:t>
            </a:r>
            <a:r>
              <a:rPr lang="en-US" sz="1200" dirty="0">
                <a:latin typeface="+mn-lt"/>
              </a:rPr>
              <a:t> people have been confirmed as Lutherans through </a:t>
            </a:r>
            <a:r>
              <a:rPr lang="en-US" sz="1200" i="1" dirty="0">
                <a:latin typeface="+mn-lt"/>
              </a:rPr>
              <a:t>Academia Cristo</a:t>
            </a:r>
          </a:p>
          <a:p>
            <a:pPr marL="171450" indent="-171450">
              <a:buFont typeface="Arial" panose="020B0604020202020204" pitchFamily="34" charset="0"/>
              <a:buChar char="•"/>
            </a:pPr>
            <a:r>
              <a:rPr lang="en-US" sz="1200" dirty="0">
                <a:latin typeface="+mn-lt"/>
              </a:rPr>
              <a:t>There are </a:t>
            </a:r>
            <a:r>
              <a:rPr lang="en-US" sz="1200" b="1" dirty="0">
                <a:latin typeface="+mn-lt"/>
              </a:rPr>
              <a:t>73</a:t>
            </a:r>
            <a:r>
              <a:rPr lang="en-US" sz="1200" dirty="0">
                <a:latin typeface="+mn-lt"/>
              </a:rPr>
              <a:t> Academia Cristo students who have said they are currently sharing Bible materials with a group</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7396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dirty="0">
                <a:solidFill>
                  <a:srgbClr val="333333"/>
                </a:solidFill>
                <a:effectLst/>
                <a:latin typeface="+mn-lt"/>
              </a:rPr>
              <a:t>The newly formed </a:t>
            </a:r>
            <a:r>
              <a:rPr lang="en-US" sz="1200" b="0" i="0" dirty="0" err="1">
                <a:solidFill>
                  <a:srgbClr val="333333"/>
                </a:solidFill>
                <a:effectLst/>
                <a:latin typeface="+mn-lt"/>
              </a:rPr>
              <a:t>Iglesia</a:t>
            </a:r>
            <a:r>
              <a:rPr lang="en-US" sz="1200" b="0" i="0" dirty="0">
                <a:solidFill>
                  <a:srgbClr val="333333"/>
                </a:solidFill>
                <a:effectLst/>
                <a:latin typeface="+mn-lt"/>
              </a:rPr>
              <a:t> Cristo WELS </a:t>
            </a:r>
            <a:r>
              <a:rPr lang="en-US" sz="1200" b="0" i="0" dirty="0" err="1">
                <a:solidFill>
                  <a:srgbClr val="333333"/>
                </a:solidFill>
                <a:effectLst/>
                <a:latin typeface="+mn-lt"/>
              </a:rPr>
              <a:t>Internacional</a:t>
            </a:r>
            <a:r>
              <a:rPr lang="en-US" sz="1200" b="0" i="0" dirty="0">
                <a:solidFill>
                  <a:srgbClr val="333333"/>
                </a:solidFill>
                <a:effectLst/>
                <a:latin typeface="+mn-lt"/>
              </a:rPr>
              <a:t> (President Henry Herrera pictured left) and Obadiah Lutheran Synod – Uganda (pictured right at recent training with the One Africa Team in August 2022) are expected to be brought into full fellowship with WELS at Synod Convention in 2022. </a:t>
            </a:r>
          </a:p>
          <a:p>
            <a:pPr fontAlgn="base"/>
            <a:endParaRPr lang="en-US" sz="1200" b="0" i="0" dirty="0">
              <a:solidFill>
                <a:srgbClr val="333333"/>
              </a:solidFill>
              <a:effectLst/>
              <a:latin typeface="+mn-lt"/>
            </a:endParaRPr>
          </a:p>
          <a:p>
            <a:pPr fontAlgn="base"/>
            <a:r>
              <a:rPr lang="en-US" sz="1200" b="1" i="0" dirty="0" err="1">
                <a:solidFill>
                  <a:srgbClr val="333333"/>
                </a:solidFill>
                <a:effectLst/>
                <a:latin typeface="+mn-lt"/>
              </a:rPr>
              <a:t>Iglesia</a:t>
            </a:r>
            <a:r>
              <a:rPr lang="en-US" sz="1200" b="1" i="0" dirty="0">
                <a:solidFill>
                  <a:srgbClr val="333333"/>
                </a:solidFill>
                <a:effectLst/>
                <a:latin typeface="+mn-lt"/>
              </a:rPr>
              <a:t> Cristo WELS </a:t>
            </a:r>
            <a:r>
              <a:rPr lang="en-US" sz="1200" b="1" i="0" dirty="0" err="1">
                <a:solidFill>
                  <a:srgbClr val="333333"/>
                </a:solidFill>
                <a:effectLst/>
                <a:latin typeface="+mn-lt"/>
              </a:rPr>
              <a:t>Internacional</a:t>
            </a:r>
            <a:r>
              <a:rPr lang="en-US" sz="1200" b="1" i="0" dirty="0">
                <a:solidFill>
                  <a:srgbClr val="333333"/>
                </a:solidFill>
                <a:effectLst/>
                <a:latin typeface="+mn-lt"/>
              </a:rPr>
              <a:t>: </a:t>
            </a:r>
            <a:r>
              <a:rPr lang="en-US" sz="1200" b="0" i="0" dirty="0">
                <a:solidFill>
                  <a:srgbClr val="333333"/>
                </a:solidFill>
                <a:effectLst/>
                <a:latin typeface="+mn-lt"/>
              </a:rPr>
              <a:t>Sister churches in Bolivia, Colombia, and the Dominican Republic formed a new Latin American synod in Fall 2021. This international synod will be for churches to join that, God-willing, form out of Academia Cristo training efforts.</a:t>
            </a:r>
          </a:p>
          <a:p>
            <a:pPr fontAlgn="base"/>
            <a:endParaRPr lang="en-US" sz="1200" b="0" i="0" dirty="0">
              <a:solidFill>
                <a:srgbClr val="333333"/>
              </a:solidFill>
              <a:effectLst/>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solidFill>
                  <a:srgbClr val="000000"/>
                </a:solidFill>
                <a:effectLst/>
                <a:latin typeface="+mn-lt"/>
              </a:rPr>
              <a:t>Obadiah Lutheran Church in Uganda</a:t>
            </a:r>
            <a:r>
              <a:rPr lang="en-US" b="0" i="0" dirty="0">
                <a:solidFill>
                  <a:srgbClr val="000000"/>
                </a:solidFill>
                <a:effectLst/>
                <a:latin typeface="+mn-lt"/>
              </a:rPr>
              <a:t> recently drafted a </a:t>
            </a:r>
            <a:r>
              <a:rPr lang="en-US" b="0" i="0" dirty="0">
                <a:solidFill>
                  <a:srgbClr val="333333"/>
                </a:solidFill>
                <a:effectLst/>
                <a:latin typeface="+mn-lt"/>
              </a:rPr>
              <a:t>request for doctrinal unity/fellowship with WELS, which includes a summary of doctrine and practice and a report describing the relationship between their synod and WELS/One Africa Team. </a:t>
            </a:r>
            <a:r>
              <a:rPr lang="en-US" b="0" i="0" dirty="0" err="1">
                <a:solidFill>
                  <a:srgbClr val="333333"/>
                </a:solidFill>
                <a:effectLst/>
                <a:latin typeface="+mn-lt"/>
              </a:rPr>
              <a:t>Maksimu</a:t>
            </a:r>
            <a:r>
              <a:rPr lang="en-US" b="0" i="0" dirty="0">
                <a:solidFill>
                  <a:srgbClr val="333333"/>
                </a:solidFill>
                <a:effectLst/>
                <a:latin typeface="+mn-lt"/>
              </a:rPr>
              <a:t> Musa and Johnson </a:t>
            </a:r>
            <a:r>
              <a:rPr lang="en-US" b="0" i="0" dirty="0" err="1">
                <a:solidFill>
                  <a:srgbClr val="333333"/>
                </a:solidFill>
                <a:effectLst/>
                <a:latin typeface="+mn-lt"/>
              </a:rPr>
              <a:t>Balihikya</a:t>
            </a:r>
            <a:r>
              <a:rPr lang="en-US" b="0" i="0" dirty="0">
                <a:solidFill>
                  <a:srgbClr val="333333"/>
                </a:solidFill>
                <a:effectLst/>
                <a:latin typeface="+mn-lt"/>
              </a:rPr>
              <a:t>, pastors in the Obadiah Lutheran Synod, visited refugees from South Sudan at the </a:t>
            </a:r>
            <a:r>
              <a:rPr lang="en-US" b="0" i="0" dirty="0" err="1">
                <a:solidFill>
                  <a:srgbClr val="333333"/>
                </a:solidFill>
                <a:effectLst/>
                <a:latin typeface="+mn-lt"/>
              </a:rPr>
              <a:t>Kiryandongo</a:t>
            </a:r>
            <a:r>
              <a:rPr lang="en-US" b="0" i="0" dirty="0">
                <a:solidFill>
                  <a:srgbClr val="333333"/>
                </a:solidFill>
                <a:effectLst/>
                <a:latin typeface="+mn-lt"/>
              </a:rPr>
              <a:t> Refugee Settlement to help a group in the camp organize a congregation. We pray that our Ugandan mission partners will shepherd more and more people with the Word of God. Read more: https://welsfriendsofafrica.com/body-parts/</a:t>
            </a:r>
            <a:endParaRPr lang="en-US" sz="1200" b="0" i="0" dirty="0">
              <a:solidFill>
                <a:srgbClr val="333333"/>
              </a:solidFill>
              <a:effectLst/>
              <a:latin typeface="+mn-lt"/>
            </a:endParaRPr>
          </a:p>
          <a:p>
            <a:pPr fontAlgn="base"/>
            <a:endParaRPr lang="en-US" sz="1200" b="0" i="0" dirty="0">
              <a:solidFill>
                <a:srgbClr val="333333"/>
              </a:solidFill>
              <a:effectLst/>
              <a:latin typeface="+mn-lt"/>
            </a:endParaRPr>
          </a:p>
          <a:p>
            <a:pPr fontAlgn="base"/>
            <a:endParaRPr lang="en-US" sz="1200" b="0" i="0" dirty="0">
              <a:solidFill>
                <a:srgbClr val="333333"/>
              </a:solidFill>
              <a:effectLst/>
              <a:latin typeface="+mn-lt"/>
            </a:endParaRPr>
          </a:p>
        </p:txBody>
      </p:sp>
    </p:spTree>
    <p:extLst>
      <p:ext uri="{BB962C8B-B14F-4D97-AF65-F5344CB8AC3E}">
        <p14:creationId xmlns:p14="http://schemas.microsoft.com/office/powerpoint/2010/main" val="2197214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mn-lt"/>
              </a:rPr>
              <a:t>Rev. Benjamin Foxen (Pictured Left) and Rev. Keegan Dowling (Pictured right) were commissioned as new One Africa Team missionaries at Taste of Missions on June 11, 2022. Both families have successfully made the move to </a:t>
            </a:r>
            <a:r>
              <a:rPr lang="en-US" b="0" i="0" dirty="0">
                <a:solidFill>
                  <a:srgbClr val="333333"/>
                </a:solidFill>
                <a:effectLst/>
                <a:latin typeface="+mn-lt"/>
              </a:rPr>
              <a:t>Lusaka, Zambia, this summer.</a:t>
            </a:r>
            <a:endParaRPr lang="en-US" dirty="0">
              <a:latin typeface="+mn-lt"/>
            </a:endParaRPr>
          </a:p>
        </p:txBody>
      </p:sp>
    </p:spTree>
    <p:extLst>
      <p:ext uri="{BB962C8B-B14F-4D97-AF65-F5344CB8AC3E}">
        <p14:creationId xmlns:p14="http://schemas.microsoft.com/office/powerpoint/2010/main" val="3494735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10827EDA-D547-4C8B-A2FD-FD59FE61F61C}" type="datetimeFigureOut">
              <a:rPr lang="en-US" smtClean="0">
                <a:solidFill>
                  <a:prstClr val="black">
                    <a:tint val="75000"/>
                  </a:prstClr>
                </a:solidFill>
              </a:rPr>
              <a:pPr>
                <a:defRPr/>
              </a:pPr>
              <a:t>10/13/2022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414FC66-B231-42BF-BC67-ABE8AE0FD8E5}"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F436216-5B8D-4CBC-B9D6-6A34CF6ADE96}" type="datetimeFigureOut">
              <a:rPr lang="en-US" smtClean="0">
                <a:solidFill>
                  <a:prstClr val="black">
                    <a:tint val="75000"/>
                  </a:prstClr>
                </a:solidFill>
              </a:rPr>
              <a:pPr>
                <a:defRPr/>
              </a:pPr>
              <a:t>10/13/2022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81F1092-FD04-4C31-88E2-C8E2348770AF}"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9C552B1-49CA-4BC2-95E6-98337AD9E2A5}" type="datetimeFigureOut">
              <a:rPr lang="en-US" smtClean="0">
                <a:solidFill>
                  <a:prstClr val="black">
                    <a:tint val="75000"/>
                  </a:prstClr>
                </a:solidFill>
              </a:rPr>
              <a:pPr>
                <a:defRPr/>
              </a:pPr>
              <a:t>10/13/2022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20EF862-1507-441D-AF79-48B39C10F228}"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8196080-B505-47A6-A278-F6A016852389}" type="datetimeFigureOut">
              <a:rPr lang="en-US" smtClean="0">
                <a:solidFill>
                  <a:prstClr val="black">
                    <a:tint val="75000"/>
                  </a:prstClr>
                </a:solidFill>
              </a:rPr>
              <a:pPr>
                <a:defRPr/>
              </a:pPr>
              <a:t>10/13/2022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DF2598A-7889-4DCF-B841-F14C501D5475}"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809BFAC-4BBB-4C6E-99B2-C012F7FFE41B}" type="datetimeFigureOut">
              <a:rPr lang="en-US" smtClean="0">
                <a:solidFill>
                  <a:prstClr val="black">
                    <a:tint val="75000"/>
                  </a:prstClr>
                </a:solidFill>
              </a:rPr>
              <a:pPr>
                <a:defRPr/>
              </a:pPr>
              <a:t>10/13/2022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2B4D833-A80A-4603-880B-7991995A34C2}"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C0602687-336C-477A-B858-210060FDD163}" type="datetimeFigureOut">
              <a:rPr lang="en-US" smtClean="0">
                <a:solidFill>
                  <a:prstClr val="black">
                    <a:tint val="75000"/>
                  </a:prstClr>
                </a:solidFill>
              </a:rPr>
              <a:pPr>
                <a:defRPr/>
              </a:pPr>
              <a:t>10/13/2022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6E30899-3768-4191-B019-F31DA4865F92}"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DBAC8912-E195-4787-A03C-CD408178B1FE}" type="datetimeFigureOut">
              <a:rPr lang="en-US" smtClean="0">
                <a:solidFill>
                  <a:prstClr val="black">
                    <a:tint val="75000"/>
                  </a:prstClr>
                </a:solidFill>
              </a:rPr>
              <a:pPr>
                <a:defRPr/>
              </a:pPr>
              <a:t>10/13/2022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FFFB3C7-AB24-4F99-B609-7FF3FF7BB8EC}"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8B87C63E-325F-4276-B168-B8D16E139F00}" type="datetimeFigureOut">
              <a:rPr lang="en-US" smtClean="0">
                <a:solidFill>
                  <a:prstClr val="black">
                    <a:tint val="75000"/>
                  </a:prstClr>
                </a:solidFill>
              </a:rPr>
              <a:pPr>
                <a:defRPr/>
              </a:pPr>
              <a:t>10/13/2022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D37A2A96-321C-4F3F-9ACC-C3285E1F9C7E}"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BE23E5F-0F4E-4193-BDCC-DFF104C120FA}" type="datetimeFigureOut">
              <a:rPr lang="en-US" smtClean="0">
                <a:solidFill>
                  <a:prstClr val="black">
                    <a:tint val="75000"/>
                  </a:prstClr>
                </a:solidFill>
              </a:rPr>
              <a:pPr>
                <a:defRPr/>
              </a:pPr>
              <a:t>10/13/2022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4D2839B2-26AF-429D-B53F-8DE884065E97}"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707BB07-8012-4CC8-841D-E196E1101782}" type="datetimeFigureOut">
              <a:rPr lang="en-US" smtClean="0">
                <a:solidFill>
                  <a:prstClr val="black">
                    <a:tint val="75000"/>
                  </a:prstClr>
                </a:solidFill>
              </a:rPr>
              <a:pPr>
                <a:defRPr/>
              </a:pPr>
              <a:t>10/13/2022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90773F7-0B1B-448D-830F-554E6831A510}"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0F24093-179A-45C4-A059-C9925DBEAA6A}" type="datetimeFigureOut">
              <a:rPr lang="en-US" smtClean="0">
                <a:solidFill>
                  <a:prstClr val="black">
                    <a:tint val="75000"/>
                  </a:prstClr>
                </a:solidFill>
              </a:rPr>
              <a:pPr>
                <a:defRPr/>
              </a:pPr>
              <a:t>10/13/2022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C40859C3-F468-4565-9CB3-70B1E0A0A206}"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E02EF701-4EEE-411E-B4B1-FA53CF200D12}" type="datetimeFigureOut">
              <a:rPr lang="en-US" smtClean="0">
                <a:solidFill>
                  <a:prstClr val="black">
                    <a:tint val="75000"/>
                  </a:prstClr>
                </a:solidFill>
              </a:rPr>
              <a:pPr>
                <a:defRPr/>
              </a:pPr>
              <a:t>10/13/2022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0AE8D97-A8A5-4909-88E4-05F71A4A5410}" type="slidenum">
              <a:rPr lang="en-US" smtClean="0">
                <a:solidFill>
                  <a:prstClr val="black">
                    <a:tint val="75000"/>
                  </a:prstClr>
                </a:solidFill>
              </a:rPr>
              <a:pPr>
                <a:defRPr/>
              </a:pPr>
              <a:t>‹#›</a:t>
            </a:fld>
            <a:endParaRPr lang="en-US">
              <a:solidFill>
                <a:prstClr val="black">
                  <a:tint val="75000"/>
                </a:prstClr>
              </a:solidFill>
            </a:endParaRP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80512" cy="5168628"/>
          </a:xfrm>
          <a:prstGeom prst="rect">
            <a:avLst/>
          </a:prstGeom>
        </p:spPr>
      </p:pic>
    </p:spTree>
    <p:extLst>
      <p:ext uri="{BB962C8B-B14F-4D97-AF65-F5344CB8AC3E}">
        <p14:creationId xmlns:p14="http://schemas.microsoft.com/office/powerpoint/2010/main" val="116512268"/>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transition>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1E674-961B-4868-A547-5A3ADFC09177}"/>
              </a:ext>
            </a:extLst>
          </p:cNvPr>
          <p:cNvSpPr txBox="1"/>
          <p:nvPr/>
        </p:nvSpPr>
        <p:spPr>
          <a:xfrm>
            <a:off x="1709682" y="2067694"/>
            <a:ext cx="5724636" cy="646331"/>
          </a:xfrm>
          <a:prstGeom prst="rect">
            <a:avLst/>
          </a:prstGeom>
          <a:no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rPr>
              <a:t>WELS WORLD MISSIONS</a:t>
            </a:r>
          </a:p>
        </p:txBody>
      </p:sp>
      <p:pic>
        <p:nvPicPr>
          <p:cNvPr id="7" name="Picture 6">
            <a:extLst>
              <a:ext uri="{FF2B5EF4-FFF2-40B4-BE49-F238E27FC236}">
                <a16:creationId xmlns:a16="http://schemas.microsoft.com/office/drawing/2014/main" id="{9ECFC71D-D4E7-437B-AE09-40B062F73585}"/>
              </a:ext>
            </a:extLst>
          </p:cNvPr>
          <p:cNvPicPr>
            <a:picLocks noChangeAspect="1"/>
          </p:cNvPicPr>
          <p:nvPr/>
        </p:nvPicPr>
        <p:blipFill>
          <a:blip r:embed="rId3"/>
          <a:stretch>
            <a:fillRect/>
          </a:stretch>
        </p:blipFill>
        <p:spPr>
          <a:xfrm>
            <a:off x="237187" y="195486"/>
            <a:ext cx="1346481" cy="457200"/>
          </a:xfrm>
          <a:prstGeom prst="rect">
            <a:avLst/>
          </a:prstGeom>
        </p:spPr>
      </p:pic>
    </p:spTree>
    <p:extLst>
      <p:ext uri="{BB962C8B-B14F-4D97-AF65-F5344CB8AC3E}">
        <p14:creationId xmlns:p14="http://schemas.microsoft.com/office/powerpoint/2010/main" val="386057444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a photo&#10;&#10;Description automatically generated">
            <a:extLst>
              <a:ext uri="{FF2B5EF4-FFF2-40B4-BE49-F238E27FC236}">
                <a16:creationId xmlns:a16="http://schemas.microsoft.com/office/drawing/2014/main" id="{1BB9D345-B641-4854-BBAF-A81CF5B5F2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293"/>
          <a:stretch/>
        </p:blipFill>
        <p:spPr>
          <a:xfrm>
            <a:off x="2885001" y="8659"/>
            <a:ext cx="6289265" cy="5143500"/>
          </a:xfrm>
          <a:prstGeom prst="rect">
            <a:avLst/>
          </a:prstGeom>
        </p:spPr>
      </p:pic>
      <p:pic>
        <p:nvPicPr>
          <p:cNvPr id="4" name="Picture 3" descr="A person and person posing for a picture&#10;&#10;Description automatically generated with medium confidence">
            <a:extLst>
              <a:ext uri="{FF2B5EF4-FFF2-40B4-BE49-F238E27FC236}">
                <a16:creationId xmlns:a16="http://schemas.microsoft.com/office/drawing/2014/main" id="{BF388608-8AA3-4E6C-A04C-6E3D4C1E740D}"/>
              </a:ext>
            </a:extLst>
          </p:cNvPr>
          <p:cNvPicPr>
            <a:picLocks noChangeAspect="1"/>
          </p:cNvPicPr>
          <p:nvPr/>
        </p:nvPicPr>
        <p:blipFill rotWithShape="1">
          <a:blip r:embed="rId4">
            <a:extLst>
              <a:ext uri="{28A0092B-C50C-407E-A947-70E740481C1C}">
                <a14:useLocalDpi xmlns:a14="http://schemas.microsoft.com/office/drawing/2010/main" val="0"/>
              </a:ext>
            </a:extLst>
          </a:blip>
          <a:srcRect t="9302"/>
          <a:stretch/>
        </p:blipFill>
        <p:spPr>
          <a:xfrm>
            <a:off x="0" y="0"/>
            <a:ext cx="4260403" cy="5152159"/>
          </a:xfrm>
          <a:prstGeom prst="rect">
            <a:avLst/>
          </a:prstGeom>
        </p:spPr>
      </p:pic>
      <p:pic>
        <p:nvPicPr>
          <p:cNvPr id="5" name="Picture 4" descr="blackopacity30.png">
            <a:extLst>
              <a:ext uri="{FF2B5EF4-FFF2-40B4-BE49-F238E27FC236}">
                <a16:creationId xmlns:a16="http://schemas.microsoft.com/office/drawing/2014/main" id="{AA127AAC-2FAD-4978-AD30-271F5F42AE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4082518"/>
            <a:ext cx="9180512" cy="1069641"/>
          </a:xfrm>
          <a:prstGeom prst="rect">
            <a:avLst/>
          </a:prstGeom>
        </p:spPr>
      </p:pic>
      <p:sp>
        <p:nvSpPr>
          <p:cNvPr id="7" name="TextBox 6">
            <a:extLst>
              <a:ext uri="{FF2B5EF4-FFF2-40B4-BE49-F238E27FC236}">
                <a16:creationId xmlns:a16="http://schemas.microsoft.com/office/drawing/2014/main" id="{16EB72AF-B453-435E-BF81-B6CBF6161786}"/>
              </a:ext>
            </a:extLst>
          </p:cNvPr>
          <p:cNvSpPr txBox="1"/>
          <p:nvPr/>
        </p:nvSpPr>
        <p:spPr>
          <a:xfrm>
            <a:off x="233646" y="4158219"/>
            <a:ext cx="8676708" cy="918237"/>
          </a:xfrm>
          <a:prstGeom prst="rect">
            <a:avLst/>
          </a:prstGeom>
        </p:spPr>
        <p:txBody>
          <a:bodyPr vert="horz" lIns="91440" tIns="45720" rIns="91440" bIns="45720" rtlCol="0" anchor="t">
            <a:normAutofit fontScale="92500"/>
          </a:bodyPr>
          <a:lstStyle/>
          <a:p>
            <a:pPr>
              <a:lnSpc>
                <a:spcPct val="90000"/>
              </a:lnSpc>
              <a:spcAft>
                <a:spcPts val="600"/>
              </a:spcAft>
            </a:pP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New WELS missionaries to London and the U.K. </a:t>
            </a:r>
          </a:p>
          <a:p>
            <a:pPr>
              <a:lnSpc>
                <a:spcPct val="90000"/>
              </a:lnSpc>
              <a:spcAft>
                <a:spcPts val="600"/>
              </a:spcAft>
            </a:pPr>
            <a:r>
              <a:rPr lang="en-US" sz="2800" dirty="0">
                <a:solidFill>
                  <a:schemeClr val="bg1"/>
                </a:solidFill>
                <a:latin typeface="Arial" panose="020B0604020202020204" pitchFamily="34" charset="0"/>
                <a:cs typeface="Arial" panose="020B0604020202020204" pitchFamily="34" charset="0"/>
              </a:rPr>
              <a:t>Rev. Conifer Berg (left) and Rev. Michael Hartman (right)</a:t>
            </a:r>
          </a:p>
        </p:txBody>
      </p:sp>
    </p:spTree>
    <p:extLst>
      <p:ext uri="{BB962C8B-B14F-4D97-AF65-F5344CB8AC3E}">
        <p14:creationId xmlns:p14="http://schemas.microsoft.com/office/powerpoint/2010/main" val="226814635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taking a selfie in front of a canyon&#10;&#10;Description automatically generated">
            <a:extLst>
              <a:ext uri="{FF2B5EF4-FFF2-40B4-BE49-F238E27FC236}">
                <a16:creationId xmlns:a16="http://schemas.microsoft.com/office/drawing/2014/main" id="{F5300D78-056A-641F-F5FE-8CFE4D673AE8}"/>
              </a:ext>
            </a:extLst>
          </p:cNvPr>
          <p:cNvPicPr>
            <a:picLocks noChangeAspect="1"/>
          </p:cNvPicPr>
          <p:nvPr/>
        </p:nvPicPr>
        <p:blipFill rotWithShape="1">
          <a:blip r:embed="rId3">
            <a:extLst>
              <a:ext uri="{28A0092B-C50C-407E-A947-70E740481C1C}">
                <a14:useLocalDpi xmlns:a14="http://schemas.microsoft.com/office/drawing/2010/main" val="0"/>
              </a:ext>
            </a:extLst>
          </a:blip>
          <a:srcRect l="4189" r="20944"/>
          <a:stretch/>
        </p:blipFill>
        <p:spPr>
          <a:xfrm>
            <a:off x="0" y="0"/>
            <a:ext cx="5148064" cy="5167936"/>
          </a:xfrm>
          <a:prstGeom prst="rect">
            <a:avLst/>
          </a:prstGeom>
        </p:spPr>
      </p:pic>
      <p:sp>
        <p:nvSpPr>
          <p:cNvPr id="4" name="TextBox 3">
            <a:extLst>
              <a:ext uri="{FF2B5EF4-FFF2-40B4-BE49-F238E27FC236}">
                <a16:creationId xmlns:a16="http://schemas.microsoft.com/office/drawing/2014/main" id="{23549CDB-2F80-B462-00AC-0DF59D3C741D}"/>
              </a:ext>
            </a:extLst>
          </p:cNvPr>
          <p:cNvSpPr txBox="1"/>
          <p:nvPr/>
        </p:nvSpPr>
        <p:spPr>
          <a:xfrm>
            <a:off x="5364088" y="586591"/>
            <a:ext cx="3312368" cy="3970318"/>
          </a:xfrm>
          <a:prstGeom prst="rect">
            <a:avLst/>
          </a:prstGeom>
          <a:noFill/>
        </p:spPr>
        <p:txBody>
          <a:bodyPr wrap="square" rtlCol="0">
            <a:spAutoFit/>
          </a:bodyPr>
          <a:lstStyle/>
          <a:p>
            <a:r>
              <a:rPr lang="en-US" sz="2800" dirty="0">
                <a:solidFill>
                  <a:schemeClr val="bg1"/>
                </a:solidFill>
              </a:rPr>
              <a:t>Growth on the Native American mission team</a:t>
            </a:r>
          </a:p>
          <a:p>
            <a:endParaRPr lang="en-US" sz="2800" dirty="0">
              <a:solidFill>
                <a:schemeClr val="bg1"/>
              </a:solidFill>
            </a:endParaRPr>
          </a:p>
          <a:p>
            <a:endParaRPr lang="en-US" sz="2800" dirty="0">
              <a:solidFill>
                <a:schemeClr val="bg1"/>
              </a:solidFill>
            </a:endParaRPr>
          </a:p>
          <a:p>
            <a:r>
              <a:rPr lang="en-US" sz="2800" b="1" dirty="0">
                <a:solidFill>
                  <a:schemeClr val="bg1"/>
                </a:solidFill>
                <a:effectLst>
                  <a:outerShdw blurRad="38100" dist="38100" dir="2700000" algn="tl">
                    <a:srgbClr val="000000">
                      <a:alpha val="43137"/>
                    </a:srgbClr>
                  </a:outerShdw>
                </a:effectLst>
              </a:rPr>
              <a:t>Reaching out to the 500+ tribes throughout North America</a:t>
            </a:r>
          </a:p>
        </p:txBody>
      </p:sp>
    </p:spTree>
    <p:extLst>
      <p:ext uri="{BB962C8B-B14F-4D97-AF65-F5344CB8AC3E}">
        <p14:creationId xmlns:p14="http://schemas.microsoft.com/office/powerpoint/2010/main" val="129103941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raphical user interface, text&#10;&#10;Description automatically generated">
            <a:extLst>
              <a:ext uri="{FF2B5EF4-FFF2-40B4-BE49-F238E27FC236}">
                <a16:creationId xmlns:a16="http://schemas.microsoft.com/office/drawing/2014/main" id="{58DBC5CE-2935-451B-A1BF-6597B0D4ED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Tree>
    <p:extLst>
      <p:ext uri="{BB962C8B-B14F-4D97-AF65-F5344CB8AC3E}">
        <p14:creationId xmlns:p14="http://schemas.microsoft.com/office/powerpoint/2010/main" val="45330295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imeline&#10;&#10;Description automatically generated">
            <a:extLst>
              <a:ext uri="{FF2B5EF4-FFF2-40B4-BE49-F238E27FC236}">
                <a16:creationId xmlns:a16="http://schemas.microsoft.com/office/drawing/2014/main" id="{44A4FBDD-044E-4A8D-5C3D-A84DDCA6DE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265" b="8493"/>
          <a:stretch/>
        </p:blipFill>
        <p:spPr>
          <a:xfrm>
            <a:off x="0" y="1"/>
            <a:ext cx="9144000" cy="5143499"/>
          </a:xfrm>
          <a:prstGeom prst="rect">
            <a:avLst/>
          </a:prstGeom>
        </p:spPr>
      </p:pic>
    </p:spTree>
    <p:extLst>
      <p:ext uri="{BB962C8B-B14F-4D97-AF65-F5344CB8AC3E}">
        <p14:creationId xmlns:p14="http://schemas.microsoft.com/office/powerpoint/2010/main" val="199145684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1E674-961B-4868-A547-5A3ADFC09177}"/>
              </a:ext>
            </a:extLst>
          </p:cNvPr>
          <p:cNvSpPr txBox="1"/>
          <p:nvPr/>
        </p:nvSpPr>
        <p:spPr>
          <a:xfrm>
            <a:off x="1583668" y="4009311"/>
            <a:ext cx="5976664" cy="646331"/>
          </a:xfrm>
          <a:prstGeom prst="rect">
            <a:avLst/>
          </a:prstGeom>
          <a:no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rPr>
              <a:t>WELS WORLD MISSIONS</a:t>
            </a:r>
          </a:p>
        </p:txBody>
      </p:sp>
      <p:pic>
        <p:nvPicPr>
          <p:cNvPr id="4" name="Picture 3">
            <a:extLst>
              <a:ext uri="{FF2B5EF4-FFF2-40B4-BE49-F238E27FC236}">
                <a16:creationId xmlns:a16="http://schemas.microsoft.com/office/drawing/2014/main" id="{9FD47DE4-2BAC-4EAA-9446-C6BCC7207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823155"/>
            <a:ext cx="1011808" cy="1018645"/>
          </a:xfrm>
          <a:prstGeom prst="rect">
            <a:avLst/>
          </a:prstGeom>
        </p:spPr>
      </p:pic>
      <p:sp>
        <p:nvSpPr>
          <p:cNvPr id="5" name="TextBox 4">
            <a:extLst>
              <a:ext uri="{FF2B5EF4-FFF2-40B4-BE49-F238E27FC236}">
                <a16:creationId xmlns:a16="http://schemas.microsoft.com/office/drawing/2014/main" id="{4E46D18E-D7B8-4208-BFC1-08FAA05E12D2}"/>
              </a:ext>
            </a:extLst>
          </p:cNvPr>
          <p:cNvSpPr txBox="1"/>
          <p:nvPr/>
        </p:nvSpPr>
        <p:spPr>
          <a:xfrm>
            <a:off x="467544" y="309106"/>
            <a:ext cx="8208912" cy="2631490"/>
          </a:xfrm>
          <a:prstGeom prst="rect">
            <a:avLst/>
          </a:prstGeom>
          <a:noFill/>
        </p:spPr>
        <p:txBody>
          <a:bodyPr wrap="square" rtlCol="0">
            <a:spAutoFit/>
          </a:bodyPr>
          <a:lstStyle/>
          <a:p>
            <a:pPr algn="r">
              <a:spcAft>
                <a:spcPts val="1800"/>
              </a:spcAft>
            </a:pPr>
            <a:r>
              <a:rPr lang="en-US" sz="2400" dirty="0">
                <a:solidFill>
                  <a:schemeClr val="bg1"/>
                </a:solidFill>
              </a:rPr>
              <a:t>Mission partners in </a:t>
            </a:r>
            <a:r>
              <a:rPr lang="en-US" sz="3200" b="1" dirty="0">
                <a:solidFill>
                  <a:schemeClr val="bg1"/>
                </a:solidFill>
              </a:rPr>
              <a:t>44 </a:t>
            </a:r>
            <a:r>
              <a:rPr lang="en-US" sz="2400" dirty="0">
                <a:solidFill>
                  <a:schemeClr val="bg1"/>
                </a:solidFill>
              </a:rPr>
              <a:t>countries</a:t>
            </a:r>
            <a:endParaRPr lang="en-US" sz="2400" b="1" dirty="0">
              <a:solidFill>
                <a:schemeClr val="bg1"/>
              </a:solidFill>
            </a:endParaRPr>
          </a:p>
          <a:p>
            <a:pPr algn="r">
              <a:spcAft>
                <a:spcPts val="1800"/>
              </a:spcAft>
            </a:pPr>
            <a:r>
              <a:rPr lang="en-US" sz="3200" b="1" dirty="0">
                <a:solidFill>
                  <a:schemeClr val="bg1"/>
                </a:solidFill>
              </a:rPr>
              <a:t>49 </a:t>
            </a:r>
            <a:r>
              <a:rPr lang="en-US" sz="2400" dirty="0">
                <a:solidFill>
                  <a:schemeClr val="bg1"/>
                </a:solidFill>
              </a:rPr>
              <a:t>missionaries (and counting!)</a:t>
            </a:r>
          </a:p>
          <a:p>
            <a:pPr algn="r">
              <a:spcAft>
                <a:spcPts val="1800"/>
              </a:spcAft>
            </a:pPr>
            <a:r>
              <a:rPr lang="en-US" sz="2400" dirty="0">
                <a:solidFill>
                  <a:schemeClr val="bg1"/>
                </a:solidFill>
              </a:rPr>
              <a:t>Prospective mission fields in </a:t>
            </a:r>
            <a:r>
              <a:rPr lang="en-US" sz="3200" b="1" dirty="0">
                <a:solidFill>
                  <a:schemeClr val="bg1"/>
                </a:solidFill>
              </a:rPr>
              <a:t>18</a:t>
            </a:r>
            <a:r>
              <a:rPr lang="en-US" sz="2400" dirty="0">
                <a:solidFill>
                  <a:schemeClr val="bg1"/>
                </a:solidFill>
              </a:rPr>
              <a:t> new countries… </a:t>
            </a:r>
          </a:p>
          <a:p>
            <a:pPr algn="r">
              <a:spcAft>
                <a:spcPts val="1800"/>
              </a:spcAft>
            </a:pPr>
            <a:r>
              <a:rPr lang="en-US" sz="2400" b="1" dirty="0">
                <a:solidFill>
                  <a:schemeClr val="bg1"/>
                </a:solidFill>
              </a:rPr>
              <a:t>Give thanks to the Lord! </a:t>
            </a:r>
          </a:p>
        </p:txBody>
      </p:sp>
      <p:pic>
        <p:nvPicPr>
          <p:cNvPr id="7" name="Picture 6">
            <a:extLst>
              <a:ext uri="{FF2B5EF4-FFF2-40B4-BE49-F238E27FC236}">
                <a16:creationId xmlns:a16="http://schemas.microsoft.com/office/drawing/2014/main" id="{9ECFC71D-D4E7-437B-AE09-40B062F73585}"/>
              </a:ext>
            </a:extLst>
          </p:cNvPr>
          <p:cNvPicPr>
            <a:picLocks noChangeAspect="1"/>
          </p:cNvPicPr>
          <p:nvPr/>
        </p:nvPicPr>
        <p:blipFill>
          <a:blip r:embed="rId4"/>
          <a:stretch>
            <a:fillRect/>
          </a:stretch>
        </p:blipFill>
        <p:spPr>
          <a:xfrm>
            <a:off x="237187" y="195486"/>
            <a:ext cx="1346481" cy="457200"/>
          </a:xfrm>
          <a:prstGeom prst="rect">
            <a:avLst/>
          </a:prstGeom>
        </p:spPr>
      </p:pic>
    </p:spTree>
    <p:extLst>
      <p:ext uri="{BB962C8B-B14F-4D97-AF65-F5344CB8AC3E}">
        <p14:creationId xmlns:p14="http://schemas.microsoft.com/office/powerpoint/2010/main" val="285547894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a room&#10;&#10;Description automatically generated with medium confidence">
            <a:extLst>
              <a:ext uri="{FF2B5EF4-FFF2-40B4-BE49-F238E27FC236}">
                <a16:creationId xmlns:a16="http://schemas.microsoft.com/office/drawing/2014/main" id="{D6144D0C-3921-4FAF-B37D-D2D38450C4A6}"/>
              </a:ext>
            </a:extLst>
          </p:cNvPr>
          <p:cNvPicPr>
            <a:picLocks noChangeAspect="1"/>
          </p:cNvPicPr>
          <p:nvPr/>
        </p:nvPicPr>
        <p:blipFill rotWithShape="1">
          <a:blip r:embed="rId3">
            <a:extLst>
              <a:ext uri="{28A0092B-C50C-407E-A947-70E740481C1C}">
                <a14:useLocalDpi xmlns:a14="http://schemas.microsoft.com/office/drawing/2010/main" val="0"/>
              </a:ext>
            </a:extLst>
          </a:blip>
          <a:srcRect l="49844" t="5331" r="5901"/>
          <a:stretch/>
        </p:blipFill>
        <p:spPr>
          <a:xfrm>
            <a:off x="0" y="0"/>
            <a:ext cx="3205953" cy="5143500"/>
          </a:xfrm>
          <a:prstGeom prst="rect">
            <a:avLst/>
          </a:prstGeom>
        </p:spPr>
      </p:pic>
      <p:pic>
        <p:nvPicPr>
          <p:cNvPr id="7" name="Picture 6" descr="A person and person standing in a room with a table and chairs&#10;&#10;Description automatically generated with low confidence">
            <a:extLst>
              <a:ext uri="{FF2B5EF4-FFF2-40B4-BE49-F238E27FC236}">
                <a16:creationId xmlns:a16="http://schemas.microsoft.com/office/drawing/2014/main" id="{770F33C2-A961-4DC9-A077-1614CDB69B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392" t="16893" r="1390" b="9334"/>
          <a:stretch/>
        </p:blipFill>
        <p:spPr>
          <a:xfrm rot="5400000">
            <a:off x="5041006" y="1015684"/>
            <a:ext cx="5138679" cy="3116957"/>
          </a:xfrm>
          <a:prstGeom prst="rect">
            <a:avLst/>
          </a:prstGeom>
        </p:spPr>
      </p:pic>
      <p:pic>
        <p:nvPicPr>
          <p:cNvPr id="9" name="Picture 8" descr="A picture containing person&#10;&#10;Description automatically generated">
            <a:extLst>
              <a:ext uri="{FF2B5EF4-FFF2-40B4-BE49-F238E27FC236}">
                <a16:creationId xmlns:a16="http://schemas.microsoft.com/office/drawing/2014/main" id="{C4E509CB-CE85-44AA-9FC3-2C0EF55C531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26226"/>
          <a:stretch/>
        </p:blipFill>
        <p:spPr>
          <a:xfrm>
            <a:off x="3205953" y="0"/>
            <a:ext cx="2845915" cy="5143500"/>
          </a:xfrm>
          <a:prstGeom prst="rect">
            <a:avLst/>
          </a:prstGeom>
        </p:spPr>
      </p:pic>
      <p:pic>
        <p:nvPicPr>
          <p:cNvPr id="10" name="Picture 9" descr="blackopacity30.png">
            <a:extLst>
              <a:ext uri="{FF2B5EF4-FFF2-40B4-BE49-F238E27FC236}">
                <a16:creationId xmlns:a16="http://schemas.microsoft.com/office/drawing/2014/main" id="{A6F63A1D-48CE-4B72-A8C0-31B63C2934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046" y="4011910"/>
            <a:ext cx="9180512" cy="1131591"/>
          </a:xfrm>
          <a:prstGeom prst="rect">
            <a:avLst/>
          </a:prstGeom>
        </p:spPr>
      </p:pic>
      <p:sp>
        <p:nvSpPr>
          <p:cNvPr id="12" name="TextBox 11">
            <a:extLst>
              <a:ext uri="{FF2B5EF4-FFF2-40B4-BE49-F238E27FC236}">
                <a16:creationId xmlns:a16="http://schemas.microsoft.com/office/drawing/2014/main" id="{1107BF37-3DE0-4EB5-8D86-8BC2446EFE10}"/>
              </a:ext>
            </a:extLst>
          </p:cNvPr>
          <p:cNvSpPr txBox="1"/>
          <p:nvPr/>
        </p:nvSpPr>
        <p:spPr>
          <a:xfrm>
            <a:off x="135706" y="4100651"/>
            <a:ext cx="8872587" cy="954107"/>
          </a:xfrm>
          <a:prstGeom prst="rect">
            <a:avLst/>
          </a:prstGeom>
          <a:noFill/>
        </p:spPr>
        <p:txBody>
          <a:bodyPr wrap="square">
            <a:spAutoFit/>
          </a:bodyPr>
          <a:lstStyle/>
          <a:p>
            <a:r>
              <a:rPr lang="en-US" sz="2800" b="1" dirty="0">
                <a:solidFill>
                  <a:schemeClr val="bg1"/>
                </a:solidFill>
                <a:effectLst>
                  <a:outerShdw blurRad="38100" dist="38100" dir="2700000" algn="tl">
                    <a:srgbClr val="000000">
                      <a:alpha val="43137"/>
                    </a:srgbClr>
                  </a:outerShdw>
                </a:effectLst>
              </a:rPr>
              <a:t>500+ pastors </a:t>
            </a:r>
            <a:r>
              <a:rPr lang="en-US" sz="2800" dirty="0">
                <a:solidFill>
                  <a:schemeClr val="bg1"/>
                </a:solidFill>
                <a:effectLst>
                  <a:outerShdw blurRad="38100" dist="38100" dir="2700000" algn="tl">
                    <a:srgbClr val="000000">
                      <a:alpha val="43137"/>
                    </a:srgbClr>
                  </a:outerShdw>
                </a:effectLst>
              </a:rPr>
              <a:t>serving </a:t>
            </a:r>
            <a:r>
              <a:rPr lang="en-US" sz="2800" b="1" dirty="0">
                <a:solidFill>
                  <a:schemeClr val="bg1"/>
                </a:solidFill>
                <a:effectLst>
                  <a:outerShdw blurRad="38100" dist="38100" dir="2700000" algn="tl">
                    <a:srgbClr val="000000">
                      <a:alpha val="43137"/>
                    </a:srgbClr>
                  </a:outerShdw>
                </a:effectLst>
              </a:rPr>
              <a:t>well over 1,000 churches and preaching stations </a:t>
            </a:r>
            <a:r>
              <a:rPr lang="en-US" sz="2800" dirty="0">
                <a:solidFill>
                  <a:schemeClr val="bg1"/>
                </a:solidFill>
                <a:effectLst>
                  <a:outerShdw blurRad="38100" dist="38100" dir="2700000" algn="tl">
                    <a:srgbClr val="000000">
                      <a:alpha val="43137"/>
                    </a:srgbClr>
                  </a:outerShdw>
                </a:effectLst>
              </a:rPr>
              <a:t>around the world </a:t>
            </a:r>
          </a:p>
        </p:txBody>
      </p:sp>
      <p:sp>
        <p:nvSpPr>
          <p:cNvPr id="13" name="TextBox 12">
            <a:extLst>
              <a:ext uri="{FF2B5EF4-FFF2-40B4-BE49-F238E27FC236}">
                <a16:creationId xmlns:a16="http://schemas.microsoft.com/office/drawing/2014/main" id="{E4708B30-B1A3-467B-B5EA-827DB5BF7841}"/>
              </a:ext>
            </a:extLst>
          </p:cNvPr>
          <p:cNvSpPr txBox="1"/>
          <p:nvPr/>
        </p:nvSpPr>
        <p:spPr>
          <a:xfrm>
            <a:off x="21046" y="115681"/>
            <a:ext cx="3184906" cy="432048"/>
          </a:xfrm>
          <a:prstGeom prst="rect">
            <a:avLst/>
          </a:prstGeom>
        </p:spPr>
        <p:txBody>
          <a:bodyPr vert="horz" lIns="91440" tIns="45720" rIns="91440" bIns="45720" rtlCol="0" anchor="t">
            <a:normAutofit/>
          </a:bodyPr>
          <a:lstStyle/>
          <a:p>
            <a:pPr algn="ctr">
              <a:lnSpc>
                <a:spcPct val="90000"/>
              </a:lnSpc>
              <a:spcAft>
                <a:spcPts val="600"/>
              </a:spcAft>
            </a:pP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Vietnam</a:t>
            </a:r>
            <a:endParaRPr lang="en-US" sz="24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B5601D9-792A-4C88-A1BF-4D6247B03171}"/>
              </a:ext>
            </a:extLst>
          </p:cNvPr>
          <p:cNvSpPr txBox="1"/>
          <p:nvPr/>
        </p:nvSpPr>
        <p:spPr>
          <a:xfrm>
            <a:off x="3205952" y="109723"/>
            <a:ext cx="2845914" cy="432048"/>
          </a:xfrm>
          <a:prstGeom prst="rect">
            <a:avLst/>
          </a:prstGeom>
        </p:spPr>
        <p:txBody>
          <a:bodyPr vert="horz" lIns="91440" tIns="45720" rIns="91440" bIns="45720" rtlCol="0" anchor="t">
            <a:normAutofit/>
          </a:bodyPr>
          <a:lstStyle/>
          <a:p>
            <a:pPr algn="ctr">
              <a:lnSpc>
                <a:spcPct val="90000"/>
              </a:lnSpc>
              <a:spcAft>
                <a:spcPts val="600"/>
              </a:spcAft>
            </a:pP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Malawi</a:t>
            </a:r>
            <a:endParaRPr lang="en-US" sz="24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5D2C5CA-A7E4-4417-9279-0D78B5F54C26}"/>
              </a:ext>
            </a:extLst>
          </p:cNvPr>
          <p:cNvSpPr txBox="1"/>
          <p:nvPr/>
        </p:nvSpPr>
        <p:spPr>
          <a:xfrm>
            <a:off x="6051866" y="130126"/>
            <a:ext cx="3116957" cy="432048"/>
          </a:xfrm>
          <a:prstGeom prst="rect">
            <a:avLst/>
          </a:prstGeom>
        </p:spPr>
        <p:txBody>
          <a:bodyPr vert="horz" lIns="91440" tIns="45720" rIns="91440" bIns="45720" rtlCol="0" anchor="t">
            <a:normAutofit/>
          </a:bodyPr>
          <a:lstStyle/>
          <a:p>
            <a:pPr algn="ctr">
              <a:lnSpc>
                <a:spcPct val="90000"/>
              </a:lnSpc>
              <a:spcAft>
                <a:spcPts val="600"/>
              </a:spcAft>
            </a:pP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Albania</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74032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graduation gowns and caps&#10;&#10;Description automatically generated with medium confidence">
            <a:extLst>
              <a:ext uri="{FF2B5EF4-FFF2-40B4-BE49-F238E27FC236}">
                <a16:creationId xmlns:a16="http://schemas.microsoft.com/office/drawing/2014/main" id="{7DE5748B-03AA-4329-B851-D7E4909C171E}"/>
              </a:ext>
            </a:extLst>
          </p:cNvPr>
          <p:cNvPicPr>
            <a:picLocks noChangeAspect="1"/>
          </p:cNvPicPr>
          <p:nvPr/>
        </p:nvPicPr>
        <p:blipFill rotWithShape="1">
          <a:blip r:embed="rId3">
            <a:extLst>
              <a:ext uri="{28A0092B-C50C-407E-A947-70E740481C1C}">
                <a14:useLocalDpi xmlns:a14="http://schemas.microsoft.com/office/drawing/2010/main" val="0"/>
              </a:ext>
            </a:extLst>
          </a:blip>
          <a:srcRect l="3519" r="2407" b="20626"/>
          <a:stretch/>
        </p:blipFill>
        <p:spPr>
          <a:xfrm>
            <a:off x="0" y="0"/>
            <a:ext cx="4572000" cy="5143499"/>
          </a:xfrm>
          <a:prstGeom prst="rect">
            <a:avLst/>
          </a:prstGeom>
        </p:spPr>
      </p:pic>
      <p:sp>
        <p:nvSpPr>
          <p:cNvPr id="6" name="TextBox 5">
            <a:extLst>
              <a:ext uri="{FF2B5EF4-FFF2-40B4-BE49-F238E27FC236}">
                <a16:creationId xmlns:a16="http://schemas.microsoft.com/office/drawing/2014/main" id="{7B3BB50B-2F75-413F-8511-B67197E23D18}"/>
              </a:ext>
            </a:extLst>
          </p:cNvPr>
          <p:cNvSpPr txBox="1"/>
          <p:nvPr/>
        </p:nvSpPr>
        <p:spPr>
          <a:xfrm>
            <a:off x="4572000" y="1417587"/>
            <a:ext cx="4572000" cy="2308324"/>
          </a:xfrm>
          <a:prstGeom prst="rect">
            <a:avLst/>
          </a:prstGeom>
          <a:noFill/>
        </p:spPr>
        <p:txBody>
          <a:bodyPr wrap="square" rtlCol="0">
            <a:spAutoFit/>
          </a:bodyPr>
          <a:lstStyle/>
          <a:p>
            <a:pPr algn="ctr"/>
            <a:r>
              <a:rPr lang="en-US" sz="3600" dirty="0">
                <a:solidFill>
                  <a:schemeClr val="bg1"/>
                </a:solidFill>
              </a:rPr>
              <a:t>90+ </a:t>
            </a:r>
            <a:br>
              <a:rPr lang="en-US" sz="3600" dirty="0">
                <a:solidFill>
                  <a:schemeClr val="bg1"/>
                </a:solidFill>
              </a:rPr>
            </a:br>
            <a:r>
              <a:rPr lang="en-US" sz="3600" dirty="0">
                <a:solidFill>
                  <a:schemeClr val="bg1"/>
                </a:solidFill>
              </a:rPr>
              <a:t>World Mission Seminary Graduates are expected in 2022</a:t>
            </a:r>
          </a:p>
        </p:txBody>
      </p:sp>
      <p:sp>
        <p:nvSpPr>
          <p:cNvPr id="7" name="TextBox 6">
            <a:extLst>
              <a:ext uri="{FF2B5EF4-FFF2-40B4-BE49-F238E27FC236}">
                <a16:creationId xmlns:a16="http://schemas.microsoft.com/office/drawing/2014/main" id="{9A6DCAF6-0883-41CA-8474-8B5379050407}"/>
              </a:ext>
            </a:extLst>
          </p:cNvPr>
          <p:cNvSpPr txBox="1"/>
          <p:nvPr/>
        </p:nvSpPr>
        <p:spPr>
          <a:xfrm>
            <a:off x="179512" y="4515966"/>
            <a:ext cx="1800200"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Cameroon</a:t>
            </a:r>
          </a:p>
        </p:txBody>
      </p:sp>
    </p:spTree>
    <p:extLst>
      <p:ext uri="{BB962C8B-B14F-4D97-AF65-F5344CB8AC3E}">
        <p14:creationId xmlns:p14="http://schemas.microsoft.com/office/powerpoint/2010/main" val="95366763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osing for a photo in front of a house&#10;&#10;Description automatically generated">
            <a:extLst>
              <a:ext uri="{FF2B5EF4-FFF2-40B4-BE49-F238E27FC236}">
                <a16:creationId xmlns:a16="http://schemas.microsoft.com/office/drawing/2014/main" id="{82449D4D-DF42-7005-1F7E-EC56FBE955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4E314C74-8DB8-D92F-5D52-C3F3B485B658}"/>
              </a:ext>
            </a:extLst>
          </p:cNvPr>
          <p:cNvSpPr/>
          <p:nvPr/>
        </p:nvSpPr>
        <p:spPr>
          <a:xfrm>
            <a:off x="0" y="0"/>
            <a:ext cx="9192126" cy="98757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8915942-A867-48D9-B032-C4C3702818C6}"/>
              </a:ext>
            </a:extLst>
          </p:cNvPr>
          <p:cNvSpPr txBox="1"/>
          <p:nvPr/>
        </p:nvSpPr>
        <p:spPr>
          <a:xfrm>
            <a:off x="305780" y="195486"/>
            <a:ext cx="8532440" cy="1126232"/>
          </a:xfrm>
          <a:prstGeom prst="rect">
            <a:avLst/>
          </a:prstGeom>
        </p:spPr>
        <p:txBody>
          <a:bodyPr vert="horz" lIns="91440" tIns="45720" rIns="91440" bIns="45720" rtlCol="0" anchor="t">
            <a:normAutofit/>
          </a:bodyPr>
          <a:lstStyle/>
          <a:p>
            <a:pPr>
              <a:lnSpc>
                <a:spcPct val="90000"/>
              </a:lnSpc>
              <a:spcAft>
                <a:spcPts val="600"/>
              </a:spcAft>
            </a:pP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Exciting progress in Vietnam</a:t>
            </a: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923596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posing for a photo in front of a building&#10;&#10;Description automatically generated">
            <a:extLst>
              <a:ext uri="{FF2B5EF4-FFF2-40B4-BE49-F238E27FC236}">
                <a16:creationId xmlns:a16="http://schemas.microsoft.com/office/drawing/2014/main" id="{F83F9DAF-E03A-FED0-5A85-1B12E524294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190" b="12876"/>
          <a:stretch/>
        </p:blipFill>
        <p:spPr>
          <a:xfrm>
            <a:off x="0" y="0"/>
            <a:ext cx="9192126" cy="5143500"/>
          </a:xfrm>
          <a:prstGeom prst="rect">
            <a:avLst/>
          </a:prstGeom>
        </p:spPr>
      </p:pic>
      <p:sp>
        <p:nvSpPr>
          <p:cNvPr id="4" name="Rectangle 3">
            <a:extLst>
              <a:ext uri="{FF2B5EF4-FFF2-40B4-BE49-F238E27FC236}">
                <a16:creationId xmlns:a16="http://schemas.microsoft.com/office/drawing/2014/main" id="{5A457B8E-587B-FC42-C7EC-E749D6408608}"/>
              </a:ext>
            </a:extLst>
          </p:cNvPr>
          <p:cNvSpPr/>
          <p:nvPr/>
        </p:nvSpPr>
        <p:spPr>
          <a:xfrm>
            <a:off x="0" y="4191657"/>
            <a:ext cx="9192126" cy="98757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3DE7F13-1357-8AE3-C788-C8D54C5BCB82}"/>
              </a:ext>
            </a:extLst>
          </p:cNvPr>
          <p:cNvSpPr txBox="1"/>
          <p:nvPr/>
        </p:nvSpPr>
        <p:spPr>
          <a:xfrm>
            <a:off x="329843" y="4371950"/>
            <a:ext cx="8532440" cy="1126232"/>
          </a:xfrm>
          <a:prstGeom prst="rect">
            <a:avLst/>
          </a:prstGeom>
        </p:spPr>
        <p:txBody>
          <a:bodyPr vert="horz" lIns="91440" tIns="45720" rIns="91440" bIns="45720" rtlCol="0" anchor="t">
            <a:normAutofit/>
          </a:bodyPr>
          <a:lstStyle/>
          <a:p>
            <a:pPr>
              <a:lnSpc>
                <a:spcPct val="90000"/>
              </a:lnSpc>
              <a:spcAft>
                <a:spcPts val="600"/>
              </a:spcAft>
            </a:pPr>
            <a:r>
              <a:rPr lang="en-US" sz="3600" dirty="0">
                <a:solidFill>
                  <a:schemeClr val="bg1"/>
                </a:solidFill>
                <a:latin typeface="Arial" panose="020B0604020202020204" pitchFamily="34" charset="0"/>
                <a:cs typeface="Arial" panose="020B0604020202020204" pitchFamily="34" charset="0"/>
              </a:rPr>
              <a:t>Growth in </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Indonesia </a:t>
            </a: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183277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few men in a room&#10;&#10;Description automatically generated with low confidence">
            <a:extLst>
              <a:ext uri="{FF2B5EF4-FFF2-40B4-BE49-F238E27FC236}">
                <a16:creationId xmlns:a16="http://schemas.microsoft.com/office/drawing/2014/main" id="{18516154-B277-4274-B0BE-FF9594E8073C}"/>
              </a:ext>
            </a:extLst>
          </p:cNvPr>
          <p:cNvPicPr>
            <a:picLocks noChangeAspect="1"/>
          </p:cNvPicPr>
          <p:nvPr/>
        </p:nvPicPr>
        <p:blipFill rotWithShape="1">
          <a:blip r:embed="rId3">
            <a:extLst>
              <a:ext uri="{28A0092B-C50C-407E-A947-70E740481C1C}">
                <a14:useLocalDpi xmlns:a14="http://schemas.microsoft.com/office/drawing/2010/main" val="0"/>
              </a:ext>
            </a:extLst>
          </a:blip>
          <a:srcRect l="19965" r="1"/>
          <a:stretch/>
        </p:blipFill>
        <p:spPr>
          <a:xfrm>
            <a:off x="0" y="0"/>
            <a:ext cx="9144000" cy="5143500"/>
          </a:xfrm>
          <a:prstGeom prst="rect">
            <a:avLst/>
          </a:prstGeom>
        </p:spPr>
      </p:pic>
      <p:sp>
        <p:nvSpPr>
          <p:cNvPr id="4" name="Rectangle 3">
            <a:extLst>
              <a:ext uri="{FF2B5EF4-FFF2-40B4-BE49-F238E27FC236}">
                <a16:creationId xmlns:a16="http://schemas.microsoft.com/office/drawing/2014/main" id="{52CD50B8-D990-4FAF-8AEC-F228BD46079C}"/>
              </a:ext>
            </a:extLst>
          </p:cNvPr>
          <p:cNvSpPr/>
          <p:nvPr/>
        </p:nvSpPr>
        <p:spPr>
          <a:xfrm>
            <a:off x="-24063" y="4004670"/>
            <a:ext cx="9192126" cy="117313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C5BDC12-5E4F-438C-9C9D-99E7CCAADEEF}"/>
              </a:ext>
            </a:extLst>
          </p:cNvPr>
          <p:cNvSpPr txBox="1"/>
          <p:nvPr/>
        </p:nvSpPr>
        <p:spPr>
          <a:xfrm>
            <a:off x="107504" y="4149949"/>
            <a:ext cx="8424936" cy="1048507"/>
          </a:xfrm>
          <a:prstGeom prst="rect">
            <a:avLst/>
          </a:prstGeom>
        </p:spPr>
        <p:txBody>
          <a:bodyPr vert="horz" lIns="91440" tIns="45720" rIns="91440" bIns="45720" rtlCol="0" anchor="t">
            <a:normAutofit/>
          </a:bodyPr>
          <a:lstStyle/>
          <a:p>
            <a:pPr>
              <a:lnSpc>
                <a:spcPct val="90000"/>
              </a:lnSpc>
              <a:spcAft>
                <a:spcPts val="0"/>
              </a:spcAft>
            </a:pPr>
            <a:r>
              <a:rPr lang="en-US" sz="2800" dirty="0">
                <a:solidFill>
                  <a:schemeClr val="bg1"/>
                </a:solidFill>
                <a:latin typeface="Arial" panose="020B0604020202020204" pitchFamily="34" charset="0"/>
                <a:cs typeface="Arial" panose="020B0604020202020204" pitchFamily="34" charset="0"/>
              </a:rPr>
              <a:t>New house churches popping up throughout </a:t>
            </a:r>
          </a:p>
          <a:p>
            <a:pPr>
              <a:lnSpc>
                <a:spcPct val="90000"/>
              </a:lnSpc>
              <a:spcAft>
                <a:spcPts val="0"/>
              </a:spcAft>
            </a:pP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Latin America </a:t>
            </a:r>
          </a:p>
        </p:txBody>
      </p:sp>
    </p:spTree>
    <p:extLst>
      <p:ext uri="{BB962C8B-B14F-4D97-AF65-F5344CB8AC3E}">
        <p14:creationId xmlns:p14="http://schemas.microsoft.com/office/powerpoint/2010/main" val="264144370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erson giving a presentation&#10;&#10;Description automatically generated with low confidence">
            <a:extLst>
              <a:ext uri="{FF2B5EF4-FFF2-40B4-BE49-F238E27FC236}">
                <a16:creationId xmlns:a16="http://schemas.microsoft.com/office/drawing/2014/main" id="{D6CC4BFC-439C-F416-21CB-5FBD31A054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831" r="18800"/>
          <a:stretch/>
        </p:blipFill>
        <p:spPr>
          <a:xfrm>
            <a:off x="3831" y="-24299"/>
            <a:ext cx="4620127" cy="5143500"/>
          </a:xfrm>
          <a:prstGeom prst="rect">
            <a:avLst/>
          </a:prstGeom>
        </p:spPr>
      </p:pic>
      <p:pic>
        <p:nvPicPr>
          <p:cNvPr id="8" name="Picture 7" descr="A group of people sitting outside&#10;&#10;Description automatically generated with medium confidence">
            <a:extLst>
              <a:ext uri="{FF2B5EF4-FFF2-40B4-BE49-F238E27FC236}">
                <a16:creationId xmlns:a16="http://schemas.microsoft.com/office/drawing/2014/main" id="{755EDF2B-9B6E-B741-5FA0-22DA830C4D60}"/>
              </a:ext>
            </a:extLst>
          </p:cNvPr>
          <p:cNvPicPr>
            <a:picLocks noChangeAspect="1"/>
          </p:cNvPicPr>
          <p:nvPr/>
        </p:nvPicPr>
        <p:blipFill rotWithShape="1">
          <a:blip r:embed="rId4">
            <a:extLst>
              <a:ext uri="{28A0092B-C50C-407E-A947-70E740481C1C}">
                <a14:useLocalDpi xmlns:a14="http://schemas.microsoft.com/office/drawing/2010/main" val="0"/>
              </a:ext>
            </a:extLst>
          </a:blip>
          <a:srcRect t="15743"/>
          <a:stretch/>
        </p:blipFill>
        <p:spPr>
          <a:xfrm>
            <a:off x="4596063" y="0"/>
            <a:ext cx="4572000" cy="5136341"/>
          </a:xfrm>
          <a:prstGeom prst="rect">
            <a:avLst/>
          </a:prstGeom>
        </p:spPr>
      </p:pic>
      <p:sp>
        <p:nvSpPr>
          <p:cNvPr id="5" name="Rectangle 4">
            <a:extLst>
              <a:ext uri="{FF2B5EF4-FFF2-40B4-BE49-F238E27FC236}">
                <a16:creationId xmlns:a16="http://schemas.microsoft.com/office/drawing/2014/main" id="{867E978A-2CAE-4C2E-BA75-4AE055259E52}"/>
              </a:ext>
            </a:extLst>
          </p:cNvPr>
          <p:cNvSpPr/>
          <p:nvPr/>
        </p:nvSpPr>
        <p:spPr>
          <a:xfrm>
            <a:off x="0" y="4011910"/>
            <a:ext cx="9192126" cy="114873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0C3B687-AA8D-4BF3-BB39-95705962BA8B}"/>
              </a:ext>
            </a:extLst>
          </p:cNvPr>
          <p:cNvSpPr txBox="1"/>
          <p:nvPr/>
        </p:nvSpPr>
        <p:spPr>
          <a:xfrm>
            <a:off x="104967" y="4092488"/>
            <a:ext cx="8934066" cy="987574"/>
          </a:xfrm>
          <a:prstGeom prst="rect">
            <a:avLst/>
          </a:prstGeom>
        </p:spPr>
        <p:txBody>
          <a:bodyPr vert="horz" lIns="91440" tIns="45720" rIns="91440" bIns="45720" rtlCol="0" anchor="t">
            <a:normAutofit/>
          </a:bodyPr>
          <a:lstStyle/>
          <a:p>
            <a:pPr>
              <a:lnSpc>
                <a:spcPct val="90000"/>
              </a:lnSpc>
              <a:spcAft>
                <a:spcPts val="600"/>
              </a:spcAft>
            </a:pPr>
            <a:r>
              <a:rPr lang="en-US" sz="3200" dirty="0">
                <a:solidFill>
                  <a:schemeClr val="bg1"/>
                </a:solidFill>
                <a:latin typeface="Arial" panose="020B0604020202020204" pitchFamily="34" charset="0"/>
                <a:cs typeface="Arial" panose="020B0604020202020204" pitchFamily="34" charset="0"/>
              </a:rPr>
              <a:t>Two new synods expected to be </a:t>
            </a: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brought into fellowship </a:t>
            </a:r>
            <a:r>
              <a:rPr lang="en-US" sz="3200" dirty="0">
                <a:solidFill>
                  <a:schemeClr val="bg1"/>
                </a:solidFill>
                <a:latin typeface="Arial" panose="020B0604020202020204" pitchFamily="34" charset="0"/>
                <a:cs typeface="Arial" panose="020B0604020202020204" pitchFamily="34" charset="0"/>
              </a:rPr>
              <a:t>at Synod Convention 2023</a:t>
            </a:r>
          </a:p>
        </p:txBody>
      </p:sp>
    </p:spTree>
    <p:extLst>
      <p:ext uri="{BB962C8B-B14F-4D97-AF65-F5344CB8AC3E}">
        <p14:creationId xmlns:p14="http://schemas.microsoft.com/office/powerpoint/2010/main" val="160338116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ree, person, outdoor, red&#10;&#10;Description automatically generated">
            <a:extLst>
              <a:ext uri="{FF2B5EF4-FFF2-40B4-BE49-F238E27FC236}">
                <a16:creationId xmlns:a16="http://schemas.microsoft.com/office/drawing/2014/main" id="{18441EC9-4817-DF9B-4281-48A7754F5544}"/>
              </a:ext>
            </a:extLst>
          </p:cNvPr>
          <p:cNvPicPr>
            <a:picLocks noChangeAspect="1"/>
          </p:cNvPicPr>
          <p:nvPr/>
        </p:nvPicPr>
        <p:blipFill rotWithShape="1">
          <a:blip r:embed="rId3">
            <a:extLst>
              <a:ext uri="{28A0092B-C50C-407E-A947-70E740481C1C}">
                <a14:useLocalDpi xmlns:a14="http://schemas.microsoft.com/office/drawing/2010/main" val="0"/>
              </a:ext>
            </a:extLst>
          </a:blip>
          <a:srcRect l="16800" r="7601"/>
          <a:stretch/>
        </p:blipFill>
        <p:spPr>
          <a:xfrm>
            <a:off x="0" y="4149"/>
            <a:ext cx="3888432" cy="5143500"/>
          </a:xfrm>
          <a:prstGeom prst="rect">
            <a:avLst/>
          </a:prstGeom>
        </p:spPr>
      </p:pic>
      <p:pic>
        <p:nvPicPr>
          <p:cNvPr id="12" name="Picture 11" descr="A group of people standing next to a car with the door open&#10;&#10;Description automatically generated with medium confidence">
            <a:extLst>
              <a:ext uri="{FF2B5EF4-FFF2-40B4-BE49-F238E27FC236}">
                <a16:creationId xmlns:a16="http://schemas.microsoft.com/office/drawing/2014/main" id="{A6478AED-D500-9E59-CEA4-A29C0A641F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179"/>
          <a:stretch/>
        </p:blipFill>
        <p:spPr>
          <a:xfrm>
            <a:off x="3883876" y="35089"/>
            <a:ext cx="5255568" cy="2596217"/>
          </a:xfrm>
          <a:prstGeom prst="rect">
            <a:avLst/>
          </a:prstGeom>
        </p:spPr>
      </p:pic>
      <p:pic>
        <p:nvPicPr>
          <p:cNvPr id="14" name="Picture 13" descr="A group of people standing in front of a car&#10;&#10;Description automatically generated with medium confidence">
            <a:extLst>
              <a:ext uri="{FF2B5EF4-FFF2-40B4-BE49-F238E27FC236}">
                <a16:creationId xmlns:a16="http://schemas.microsoft.com/office/drawing/2014/main" id="{915F5472-8263-6986-D048-A4B6E08372C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0116" b="25860"/>
          <a:stretch/>
        </p:blipFill>
        <p:spPr>
          <a:xfrm>
            <a:off x="3890503" y="2617644"/>
            <a:ext cx="5260124" cy="2525856"/>
          </a:xfrm>
          <a:prstGeom prst="rect">
            <a:avLst/>
          </a:prstGeom>
        </p:spPr>
      </p:pic>
      <p:sp>
        <p:nvSpPr>
          <p:cNvPr id="5" name="Rectangle 4">
            <a:extLst>
              <a:ext uri="{FF2B5EF4-FFF2-40B4-BE49-F238E27FC236}">
                <a16:creationId xmlns:a16="http://schemas.microsoft.com/office/drawing/2014/main" id="{2945297E-658C-3605-9138-E4892C1ADD49}"/>
              </a:ext>
            </a:extLst>
          </p:cNvPr>
          <p:cNvSpPr/>
          <p:nvPr/>
        </p:nvSpPr>
        <p:spPr>
          <a:xfrm>
            <a:off x="0" y="4299942"/>
            <a:ext cx="9192126" cy="86069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3BCD01B-2BC3-FEFC-801B-543EDE2F571B}"/>
              </a:ext>
            </a:extLst>
          </p:cNvPr>
          <p:cNvSpPr txBox="1"/>
          <p:nvPr/>
        </p:nvSpPr>
        <p:spPr>
          <a:xfrm>
            <a:off x="104967" y="4443958"/>
            <a:ext cx="8934066" cy="636104"/>
          </a:xfrm>
          <a:prstGeom prst="rect">
            <a:avLst/>
          </a:prstGeom>
        </p:spPr>
        <p:txBody>
          <a:bodyPr vert="horz" lIns="91440" tIns="45720" rIns="91440" bIns="45720" rtlCol="0" anchor="t">
            <a:normAutofit/>
          </a:bodyPr>
          <a:lstStyle/>
          <a:p>
            <a:pPr>
              <a:lnSpc>
                <a:spcPct val="90000"/>
              </a:lnSpc>
              <a:spcAft>
                <a:spcPts val="600"/>
              </a:spcAft>
            </a:pPr>
            <a:r>
              <a:rPr lang="en-US" sz="3200" dirty="0">
                <a:solidFill>
                  <a:schemeClr val="bg1"/>
                </a:solidFill>
                <a:latin typeface="Arial" panose="020B0604020202020204" pitchFamily="34" charset="0"/>
                <a:cs typeface="Arial" panose="020B0604020202020204" pitchFamily="34" charset="0"/>
              </a:rPr>
              <a:t>New missionaries in Africa</a:t>
            </a:r>
          </a:p>
        </p:txBody>
      </p:sp>
    </p:spTree>
    <p:extLst>
      <p:ext uri="{BB962C8B-B14F-4D97-AF65-F5344CB8AC3E}">
        <p14:creationId xmlns:p14="http://schemas.microsoft.com/office/powerpoint/2010/main" val="113184018"/>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F221C6592EAF2439DEB5888E49D980F" ma:contentTypeVersion="14" ma:contentTypeDescription="Create a new document." ma:contentTypeScope="" ma:versionID="a444bc53308d9e9e305a87428fd3776a">
  <xsd:schema xmlns:xsd="http://www.w3.org/2001/XMLSchema" xmlns:xs="http://www.w3.org/2001/XMLSchema" xmlns:p="http://schemas.microsoft.com/office/2006/metadata/properties" xmlns:ns2="5cd1452d-5967-4622-9749-a306807ee3c9" xmlns:ns3="335abc8d-6bdd-4399-b4ff-10bc65e353a1" xmlns:ns4="9d1aa794-ada9-4a3e-9c2a-189f245fcbb8" targetNamespace="http://schemas.microsoft.com/office/2006/metadata/properties" ma:root="true" ma:fieldsID="43a34f4a57dab3debf20daa81be07419" ns2:_="" ns3:_="" ns4:_="">
    <xsd:import namespace="5cd1452d-5967-4622-9749-a306807ee3c9"/>
    <xsd:import namespace="335abc8d-6bdd-4399-b4ff-10bc65e353a1"/>
    <xsd:import namespace="9d1aa794-ada9-4a3e-9c2a-189f245fcbb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5abc8d-6bdd-4399-b4ff-10bc65e353a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d1aa794-ada9-4a3e-9c2a-189f245fcbb8" xsi:nil="true"/>
    <lcf76f155ced4ddcb4097134ff3c332f xmlns="335abc8d-6bdd-4399-b4ff-10bc65e353a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90F46EC-3542-4F4A-B9D7-494245AA3801}">
  <ds:schemaRefs>
    <ds:schemaRef ds:uri="http://schemas.microsoft.com/sharepoint/v3/contenttype/forms"/>
  </ds:schemaRefs>
</ds:datastoreItem>
</file>

<file path=customXml/itemProps2.xml><?xml version="1.0" encoding="utf-8"?>
<ds:datastoreItem xmlns:ds="http://schemas.openxmlformats.org/officeDocument/2006/customXml" ds:itemID="{32F4888F-66CC-4A06-AEEE-53C01F2A05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d1452d-5967-4622-9749-a306807ee3c9"/>
    <ds:schemaRef ds:uri="335abc8d-6bdd-4399-b4ff-10bc65e353a1"/>
    <ds:schemaRef ds:uri="9d1aa794-ada9-4a3e-9c2a-189f245fc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399BAC-25D2-4AD4-872F-DEB3C22A0FDF}">
  <ds:schemaRefs>
    <ds:schemaRef ds:uri="http://schemas.microsoft.com/office/2006/documentManagement/types"/>
    <ds:schemaRef ds:uri="http://purl.org/dc/terms/"/>
    <ds:schemaRef ds:uri="http://purl.org/dc/dcmitype/"/>
    <ds:schemaRef ds:uri="http://schemas.microsoft.com/office/2006/metadata/properties"/>
    <ds:schemaRef ds:uri="http://schemas.openxmlformats.org/package/2006/metadata/core-properties"/>
    <ds:schemaRef ds:uri="http://www.w3.org/XML/1998/namespace"/>
    <ds:schemaRef ds:uri="http://schemas.microsoft.com/office/infopath/2007/PartnerControls"/>
    <ds:schemaRef ds:uri="131891c9-c40f-43c8-94b9-d64b4055cbfa"/>
    <ds:schemaRef ds:uri="http://purl.org/dc/elements/1.1/"/>
    <ds:schemaRef ds:uri="9d1aa794-ada9-4a3e-9c2a-189f245fcbb8"/>
    <ds:schemaRef ds:uri="335abc8d-6bdd-4399-b4ff-10bc65e353a1"/>
  </ds:schemaRefs>
</ds:datastoreItem>
</file>

<file path=docProps/app.xml><?xml version="1.0" encoding="utf-8"?>
<Properties xmlns="http://schemas.openxmlformats.org/officeDocument/2006/extended-properties" xmlns:vt="http://schemas.openxmlformats.org/officeDocument/2006/docPropsVTypes">
  <Template/>
  <TotalTime>1984</TotalTime>
  <Words>2635</Words>
  <Application>Microsoft Office PowerPoint</Application>
  <PresentationFormat>On-screen Show (16:9)</PresentationFormat>
  <Paragraphs>113</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WELS World Missions Update World Missions Administrator Larry Schlomer</dc:title>
  <dc:creator>Marissa Krogmann</dc:creator>
  <cp:lastModifiedBy>Debbie Arstein</cp:lastModifiedBy>
  <cp:revision>20</cp:revision>
  <dcterms:created xsi:type="dcterms:W3CDTF">2020-05-14T19:43:27Z</dcterms:created>
  <dcterms:modified xsi:type="dcterms:W3CDTF">2022-10-13T19:52:24Z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0x010100CF221C6592EAF2439DEB5888E49D980F</vt:lpwstr>
  </property>
  <property fmtid="{D5CDD505-2E9C-101B-9397-08002B2CF9AE}" pid="3" name="MediaServiceImageTags">
    <vt:lpwstr/>
  </property>
</Properties>
</file>