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4"/>
  </p:sldMasterIdLst>
  <p:notesMasterIdLst>
    <p:notesMasterId r:id="rId36"/>
  </p:notesMasterIdLst>
  <p:handoutMasterIdLst>
    <p:handoutMasterId r:id="rId37"/>
  </p:handoutMasterIdLst>
  <p:sldIdLst>
    <p:sldId id="439" r:id="rId5"/>
    <p:sldId id="498" r:id="rId6"/>
    <p:sldId id="480" r:id="rId7"/>
    <p:sldId id="511" r:id="rId8"/>
    <p:sldId id="512" r:id="rId9"/>
    <p:sldId id="513" r:id="rId10"/>
    <p:sldId id="514" r:id="rId11"/>
    <p:sldId id="515" r:id="rId12"/>
    <p:sldId id="496" r:id="rId13"/>
    <p:sldId id="516" r:id="rId14"/>
    <p:sldId id="468" r:id="rId15"/>
    <p:sldId id="518" r:id="rId16"/>
    <p:sldId id="519" r:id="rId17"/>
    <p:sldId id="522" r:id="rId18"/>
    <p:sldId id="484" r:id="rId19"/>
    <p:sldId id="499" r:id="rId20"/>
    <p:sldId id="500" r:id="rId21"/>
    <p:sldId id="502" r:id="rId22"/>
    <p:sldId id="501" r:id="rId23"/>
    <p:sldId id="524" r:id="rId24"/>
    <p:sldId id="503" r:id="rId25"/>
    <p:sldId id="521" r:id="rId26"/>
    <p:sldId id="525" r:id="rId27"/>
    <p:sldId id="517" r:id="rId28"/>
    <p:sldId id="520" r:id="rId29"/>
    <p:sldId id="527" r:id="rId30"/>
    <p:sldId id="523" r:id="rId31"/>
    <p:sldId id="504" r:id="rId32"/>
    <p:sldId id="505" r:id="rId33"/>
    <p:sldId id="506" r:id="rId34"/>
    <p:sldId id="529" r:id="rId35"/>
  </p:sldIdLst>
  <p:sldSz cx="9144000" cy="5143500" type="screen16x9"/>
  <p:notesSz cx="7099300" cy="939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sa Krogmann" initials="MK" lastIdx="7" clrIdx="0">
    <p:extLst>
      <p:ext uri="{19B8F6BF-5375-455C-9EA6-DF929625EA0E}">
        <p15:presenceInfo xmlns:p15="http://schemas.microsoft.com/office/powerpoint/2012/main" userId="S-1-5-21-2106337540-871508649-1532313055-2045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EE7"/>
    <a:srgbClr val="DED900"/>
    <a:srgbClr val="F0EA00"/>
    <a:srgbClr val="7DD330"/>
    <a:srgbClr val="00CC00"/>
    <a:srgbClr val="0C7CD2"/>
    <a:srgbClr val="AE151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133" autoAdjust="0"/>
  </p:normalViewPr>
  <p:slideViewPr>
    <p:cSldViewPr>
      <p:cViewPr varScale="1">
        <p:scale>
          <a:sx n="100" d="100"/>
          <a:sy n="100" d="100"/>
        </p:scale>
        <p:origin x="72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580" y="-90"/>
      </p:cViewPr>
      <p:guideLst>
        <p:guide orient="horz" pos="296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There are over 75 Home missions and over 150 WELS outreach efforts receving assistance.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pPr>
              <a:defRPr/>
            </a:pPr>
            <a:fld id="{72B9D8AD-C5DF-4384-AA79-B0F812995A65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26469"/>
            <a:ext cx="3076363" cy="469900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pPr>
              <a:defRPr/>
            </a:pPr>
            <a:fld id="{B7E01CAE-20E1-4842-9D54-0F2193B6B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1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4850"/>
            <a:ext cx="6264275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64050"/>
            <a:ext cx="5679440" cy="4229100"/>
          </a:xfrm>
          <a:prstGeom prst="rect">
            <a:avLst/>
          </a:prstGeom>
        </p:spPr>
        <p:txBody>
          <a:bodyPr vert="horz" lIns="94265" tIns="47133" rIns="94265" bIns="4713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686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6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Dan Kramer (in the back row) is the pastor at Peace in Jesus Vietnamese Lutheran in Boise ID.  This is the only WELS Vietnamese ministry.  Thanks to </a:t>
            </a:r>
          </a:p>
          <a:p>
            <a:r>
              <a:rPr lang="en-US" dirty="0">
                <a:latin typeface="Calibri"/>
              </a:rPr>
              <a:t>a generous grant from CEF and generous gifts from WELS members, this mission has its own ministry center.  Again through Pastor Kramer and members,</a:t>
            </a:r>
          </a:p>
          <a:p>
            <a:r>
              <a:rPr lang="en-US" dirty="0">
                <a:latin typeface="Calibri"/>
              </a:rPr>
              <a:t>the life-saving gospel is reaching back to family and friends in Vietnam.    </a:t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AADB-9F34-5648-AE83-311175406C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8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1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4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From a Saturday Bible Camp at our home mission congregation, The Vine Lutheran Church, in Coeur d’Alene, ID</a:t>
            </a:r>
          </a:p>
        </p:txBody>
      </p:sp>
    </p:spTree>
    <p:extLst>
      <p:ext uri="{BB962C8B-B14F-4D97-AF65-F5344CB8AC3E}">
        <p14:creationId xmlns:p14="http://schemas.microsoft.com/office/powerpoint/2010/main" val="92752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1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78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4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97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7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4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1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61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44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8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96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69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74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3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8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5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Saviour</a:t>
            </a:r>
            <a:r>
              <a:rPr lang="en-US" dirty="0"/>
              <a:t> of the Nations – Canada</a:t>
            </a:r>
          </a:p>
        </p:txBody>
      </p:sp>
    </p:spTree>
    <p:extLst>
      <p:ext uri="{BB962C8B-B14F-4D97-AF65-F5344CB8AC3E}">
        <p14:creationId xmlns:p14="http://schemas.microsoft.com/office/powerpoint/2010/main" val="71110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27EDA-D547-4C8B-A2FD-FD59FE61F6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4FC66-B231-42BF-BC67-ABE8AE0FD8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36216-5B8D-4CBC-B9D6-6A34CF6AD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1092-FD04-4C31-88E2-C8E234877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C552B1-49CA-4BC2-95E6-98337AD9E2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EF862-1507-441D-AF79-48B39C10F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96080-B505-47A6-A278-F6A0168523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2598A-7889-4DCF-B841-F14C501D5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9BFAC-4BBB-4C6E-99B2-C012F7FFE4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4D833-A80A-4603-880B-7991995A3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02687-336C-477A-B858-210060FDD1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0899-3768-4191-B019-F31DA4865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C8912-E195-4787-A03C-CD408178B1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FB3C7-AB24-4F99-B609-7FF3FF7BB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7C63E-325F-4276-B168-B8D16E139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A2A96-321C-4F3F-9ACC-C3285E1F9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23E5F-0F4E-4193-BDCC-DFF104C12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839B2-26AF-429D-B53F-8DE884065E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7BB07-8012-4CC8-841D-E196E1101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73F7-0B1B-448D-830F-554E6831A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24093-179A-45C4-A059-C9925DBEA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859C3-F468-4565-9CB3-70B1E0A0A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2EF701-4EEE-411E-B4B1-FA53CF200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AE8D97-A8A5-4909-88E4-05F71A4A5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056940" cy="360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4011910"/>
            <a:ext cx="7772400" cy="72008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Plant Churches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ee the source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746662"/>
            <a:ext cx="3632200" cy="299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3" y="0"/>
            <a:ext cx="771713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82758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Faith - Hmong</a:t>
            </a:r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Anchorage, AK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27934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i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2" t="22143" b="4887"/>
          <a:stretch/>
        </p:blipFill>
        <p:spPr>
          <a:xfrm>
            <a:off x="0" y="5576"/>
            <a:ext cx="9252520" cy="5143500"/>
          </a:xfrm>
          <a:prstGeom prst="rect">
            <a:avLst/>
          </a:prstGeom>
        </p:spPr>
      </p:pic>
      <p:pic>
        <p:nvPicPr>
          <p:cNvPr id="8" name="Picture 7" descr="blackopacity30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9750"/>
            <a:ext cx="9252520" cy="1257300"/>
          </a:xfrm>
          <a:prstGeom prst="rect">
            <a:avLst/>
          </a:prstGeom>
        </p:spPr>
      </p:pic>
      <p:pic>
        <p:nvPicPr>
          <p:cNvPr id="7" name="Picture 6" descr="WELSlogo_reverse_print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856" y="4227934"/>
            <a:ext cx="1722582" cy="586786"/>
          </a:xfrm>
          <a:prstGeom prst="rect">
            <a:avLst/>
          </a:prstGeom>
        </p:spPr>
      </p:pic>
      <p:sp>
        <p:nvSpPr>
          <p:cNvPr id="10" name="Title 7"/>
          <p:cNvSpPr txBox="1">
            <a:spLocks/>
          </p:cNvSpPr>
          <p:nvPr/>
        </p:nvSpPr>
        <p:spPr>
          <a:xfrm>
            <a:off x="124293" y="4037093"/>
            <a:ext cx="7140270" cy="9826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rial"/>
                <a:ea typeface="Frutiger LT Std 65" charset="0"/>
                <a:cs typeface="Frutiger LT Std 65" charset="0"/>
              </a:rPr>
              <a:t>Peace in Jesus</a:t>
            </a:r>
            <a:endParaRPr lang="en-US" sz="2800" dirty="0">
              <a:solidFill>
                <a:schemeClr val="bg1"/>
              </a:solidFill>
              <a:latin typeface="arial"/>
              <a:ea typeface="Frutiger LT Std 65" charset="0"/>
              <a:cs typeface="Frutiger LT Std 65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Frutiger LT Std 65" charset="0"/>
                <a:cs typeface="Frutiger LT Std 65" charset="0"/>
              </a:rPr>
              <a:t>Boise, Idaho</a:t>
            </a:r>
            <a:endParaRPr lang="en-US" sz="3200" b="1" dirty="0">
              <a:solidFill>
                <a:schemeClr val="bg1"/>
              </a:solidFill>
              <a:latin typeface="arial"/>
              <a:ea typeface="Frutiger LT Std 65" charset="0"/>
              <a:cs typeface="Frutiger LT Std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1" y="0"/>
            <a:ext cx="688939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10750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Light of Life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Covington, WA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142415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0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0" y="0"/>
            <a:ext cx="686410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82758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Holy Trinity – Korean</a:t>
            </a:r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Des Moines, WA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27934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vinepeacerenton.com/home/180014477/180014477/images/IMG_20151011_145355370_H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4" y="0"/>
            <a:ext cx="6829093" cy="51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10750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Divine Peace - Sudanese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Renton, WA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142415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9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3A6F4-92A9-4595-A4D2-7D8014A48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66" cy="5161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82758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Vine Lutheran Church</a:t>
            </a:r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Coeur d’Alene, </a:t>
            </a:r>
            <a:r>
              <a:rPr lang="en-US" sz="3600" b="1" dirty="0" smtClean="0">
                <a:solidFill>
                  <a:schemeClr val="bg1"/>
                </a:solidFill>
              </a:rPr>
              <a:t>Idaho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27934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6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 Question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48" y="1491630"/>
            <a:ext cx="8093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will we start the next mission?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Wherever God leads 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No automatic alt text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4291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9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EXPLORE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903017"/>
            <a:ext cx="3192048" cy="3885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867658"/>
            <a:ext cx="5328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Interstate </a:t>
            </a:r>
            <a:r>
              <a:rPr lang="en-US" sz="4000" dirty="0" smtClean="0">
                <a:solidFill>
                  <a:schemeClr val="bg1"/>
                </a:solidFill>
              </a:rPr>
              <a:t>5/90/84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Population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Fastest Growing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Core of WELS People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Partnering Churches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6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19623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Community Profile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Churches in the area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Trivia:</a:t>
            </a:r>
            <a:r>
              <a:rPr lang="en-US" sz="2800" dirty="0" smtClean="0">
                <a:solidFill>
                  <a:schemeClr val="bg1"/>
                </a:solidFill>
              </a:rPr>
              <a:t> What is the ratio of Churches to population          determining “churched community?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1 church for every 1000 people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Missouri Synod Churches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Nearby WELS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Growth – WELS Members – Assets- Partners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98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67" y="123023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Tri-</a:t>
            </a:r>
            <a:r>
              <a:rPr lang="en-US" sz="4000" dirty="0" err="1" smtClean="0">
                <a:solidFill>
                  <a:schemeClr val="bg1"/>
                </a:solidFill>
              </a:rPr>
              <a:t>Cities,WA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Kennewick, WA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	$100,000 +</a:t>
            </a:r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19" y="1227381"/>
            <a:ext cx="297510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056940" cy="360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939902"/>
            <a:ext cx="7772400" cy="67047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Luke 14:23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203598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Then the master told his servant,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 </a:t>
            </a:r>
            <a:r>
              <a:rPr lang="en-US" sz="2800" b="1" dirty="0">
                <a:solidFill>
                  <a:schemeClr val="bg1"/>
                </a:solidFill>
              </a:rPr>
              <a:t>out to the roads and country lanes and compel them to come in, so that my house will be full.</a:t>
            </a:r>
          </a:p>
        </p:txBody>
      </p:sp>
    </p:spTree>
    <p:extLst>
      <p:ext uri="{BB962C8B-B14F-4D97-AF65-F5344CB8AC3E}">
        <p14:creationId xmlns:p14="http://schemas.microsoft.com/office/powerpoint/2010/main" val="113667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67" y="1230234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Spokane, WA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Funds</a:t>
            </a:r>
          </a:p>
          <a:p>
            <a:r>
              <a:rPr lang="en-US" sz="4000" dirty="0" smtClean="0"/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Multi-site/Partner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No Core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19" y="1227381"/>
            <a:ext cx="297510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6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19622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Launch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03598"/>
            <a:ext cx="6732240" cy="3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827584" y="394872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Vine Lutheran Church</a:t>
            </a:r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Coeur d’Alene, </a:t>
            </a:r>
            <a:r>
              <a:rPr lang="en-US" sz="3600" b="1" dirty="0" smtClean="0">
                <a:solidFill>
                  <a:schemeClr val="bg1"/>
                </a:solidFill>
              </a:rPr>
              <a:t>Idaho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27934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67" y="1230234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Meridian, ID</a:t>
            </a:r>
          </a:p>
          <a:p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Nampa ID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Meridian, ID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Star, ID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19" y="1227381"/>
            <a:ext cx="297510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3" y="0"/>
            <a:ext cx="771713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107504" y="3985277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Cross of Christ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Meridian/Star, Idaho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198416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4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3" y="0"/>
            <a:ext cx="7210053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84915-A5CC-4A62-BA63-85FC2A90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2727"/>
            <a:ext cx="9176466" cy="125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AFF31-DBBB-4BCF-9837-51DFF74DA6C1}"/>
              </a:ext>
            </a:extLst>
          </p:cNvPr>
          <p:cNvSpPr txBox="1"/>
          <p:nvPr/>
        </p:nvSpPr>
        <p:spPr>
          <a:xfrm>
            <a:off x="107504" y="3985277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Cross of Christ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Meridian/Star, Idaho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E41F-16C7-4665-996E-BB7EF38A8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198416"/>
            <a:ext cx="1897858" cy="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67" y="123023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Alaska – Hispanic</a:t>
            </a:r>
          </a:p>
          <a:p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Self Plan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Partner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Enhancement</a:t>
            </a:r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19" y="1227381"/>
            <a:ext cx="297510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67" y="123478"/>
            <a:ext cx="38871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Seattle, WA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Retirement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Restart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</a:t>
            </a:r>
            <a:r>
              <a:rPr lang="en-US" sz="3200" dirty="0" smtClean="0">
                <a:solidFill>
                  <a:schemeClr val="bg1"/>
                </a:solidFill>
              </a:rPr>
              <a:t>   2011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</a:t>
            </a:r>
            <a:r>
              <a:rPr lang="en-US" sz="3200" dirty="0" smtClean="0">
                <a:solidFill>
                  <a:schemeClr val="bg1"/>
                </a:solidFill>
              </a:rPr>
              <a:t>   2015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2017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</a:t>
            </a:r>
            <a:r>
              <a:rPr lang="en-US" sz="3200" dirty="0" smtClean="0">
                <a:solidFill>
                  <a:schemeClr val="bg1"/>
                </a:solidFill>
              </a:rPr>
              <a:t>   2018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19" y="1227381"/>
            <a:ext cx="297510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5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for Home Missions: BUDGET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0" y="86765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Annual Budget: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CMO </a:t>
            </a:r>
            <a:r>
              <a:rPr lang="en-US" sz="3200" dirty="0">
                <a:solidFill>
                  <a:schemeClr val="bg1"/>
                </a:solidFill>
              </a:rPr>
              <a:t>= $5,556,000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(</a:t>
            </a:r>
            <a:r>
              <a:rPr lang="en-US" sz="3200" dirty="0">
                <a:solidFill>
                  <a:schemeClr val="bg1"/>
                </a:solidFill>
              </a:rPr>
              <a:t>Reductions of $150K)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CEF</a:t>
            </a:r>
            <a:r>
              <a:rPr lang="en-US" sz="3200" dirty="0">
                <a:solidFill>
                  <a:schemeClr val="bg1"/>
                </a:solidFill>
              </a:rPr>
              <a:t> Endowment Distribution =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$</a:t>
            </a:r>
            <a:r>
              <a:rPr lang="en-US" sz="3200" dirty="0">
                <a:solidFill>
                  <a:schemeClr val="bg1"/>
                </a:solidFill>
              </a:rPr>
              <a:t>1,137,000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Endowment Payment: = $50,000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Total:    $6,693,000 million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67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90825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406" y="1419622"/>
            <a:ext cx="8201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March 1 – Deadline!!!!</a:t>
            </a:r>
          </a:p>
          <a:p>
            <a:endParaRPr lang="en-US" sz="2400" baseline="30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28 Requests from 14 Districts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14 Funded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2 PNW Grace/Salem Seattle &amp; Hispanic Anchorage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for Home Missions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988000"/>
            <a:ext cx="6048672" cy="39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0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90825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… OR DENY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91630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 Sit in the room and we wait for a decision: No Appeal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Example 2009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51ECE-128B-4E24-9001-1425182BA8FD}"/>
              </a:ext>
            </a:extLst>
          </p:cNvPr>
          <p:cNvSpPr txBox="1"/>
          <p:nvPr/>
        </p:nvSpPr>
        <p:spPr>
          <a:xfrm>
            <a:off x="251520" y="26749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 Question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F353D-6246-4D69-9A3B-9781A849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388823" cy="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48" y="1491630"/>
            <a:ext cx="8093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will we start the next mission?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Wherever God leads 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No automatic alt text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4291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58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for Home Missions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588" y="988000"/>
            <a:ext cx="6724825" cy="39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5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for Home Missions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652" y="1051270"/>
            <a:ext cx="6264696" cy="3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1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for Home Missions </a:t>
            </a:r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251" y="988000"/>
            <a:ext cx="6781498" cy="40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Pacific Northwest Missions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660" y="955736"/>
            <a:ext cx="5600644" cy="40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8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29433-A6DA-4D84-A28A-4DCB8499B3FE}"/>
              </a:ext>
            </a:extLst>
          </p:cNvPr>
          <p:cNvSpPr txBox="1"/>
          <p:nvPr/>
        </p:nvSpPr>
        <p:spPr>
          <a:xfrm>
            <a:off x="251520" y="235129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Missions in Washington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9D4-AF4D-4A67-BDF2-5DA81EAD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92466"/>
            <a:ext cx="8388823" cy="6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CD274-D79A-4AC7-B37A-09E327E3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5129"/>
            <a:ext cx="1476309" cy="504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72" y="1707654"/>
            <a:ext cx="8347256" cy="32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2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0D4CE-77BE-4A15-A1CE-1B285704D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10804"/>
          <a:stretch/>
        </p:blipFill>
        <p:spPr>
          <a:xfrm>
            <a:off x="0" y="0"/>
            <a:ext cx="917528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8B765-59F5-4B02-A8E9-EFA184AA0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0" y="3899916"/>
            <a:ext cx="9144000" cy="1243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A597D-2968-4A25-A054-46B23AD082CE}"/>
              </a:ext>
            </a:extLst>
          </p:cNvPr>
          <p:cNvSpPr txBox="1"/>
          <p:nvPr/>
        </p:nvSpPr>
        <p:spPr>
          <a:xfrm>
            <a:off x="195663" y="3899916"/>
            <a:ext cx="87442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Saviour</a:t>
            </a:r>
            <a:r>
              <a:rPr lang="en-US" sz="3200" dirty="0">
                <a:solidFill>
                  <a:schemeClr val="bg1"/>
                </a:solidFill>
              </a:rPr>
              <a:t> of the </a:t>
            </a:r>
            <a:r>
              <a:rPr lang="en-US" sz="3200" dirty="0" smtClean="0">
                <a:solidFill>
                  <a:schemeClr val="bg1"/>
                </a:solidFill>
              </a:rPr>
              <a:t>Nations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Vancouver, Canada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FC19-C533-4C76-AD63-6D7824EB7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932" y="4530882"/>
            <a:ext cx="1136405" cy="3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811FA70CD68499ABFC942EA6689B9" ma:contentTypeVersion="0" ma:contentTypeDescription="Create a new document." ma:contentTypeScope="" ma:versionID="42ccce7098432ccbb2b13f34bc7224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daa8068ee9eb49ca321f78f6dfb7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99BAC-25D2-4AD4-872F-DEB3C22A0F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0F46EC-3542-4F4A-B9D7-494245AA3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7E04D-8F78-42E2-9A0D-1500539D4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16770</TotalTime>
  <Words>334</Words>
  <Application>Microsoft Office PowerPoint</Application>
  <PresentationFormat>On-screen Show (16:9)</PresentationFormat>
  <Paragraphs>130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Frutiger LT Std 65</vt:lpstr>
      <vt:lpstr>Office Theme</vt:lpstr>
      <vt:lpstr>We Plant Churches</vt:lpstr>
      <vt:lpstr>Luke 14:23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Peaceful Green Field</dc:title>
  <dc:creator>www.powerpointstyles.com</dc:creator>
  <dc:description>Image credit to FreeDigitalPhotos.net</dc:description>
  <cp:lastModifiedBy>Pastor Craig Wasser</cp:lastModifiedBy>
  <cp:revision>985</cp:revision>
  <dcterms:created xsi:type="dcterms:W3CDTF">2009-03-23T15:23:24Z</dcterms:created>
  <dcterms:modified xsi:type="dcterms:W3CDTF">2018-06-13T16:09:17Z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0x0101007B9811FA70CD68499ABFC942EA6689B9</vt:lpwstr>
  </property>
</Properties>
</file>