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7" r:id="rId3"/>
    <p:sldId id="257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7" autoAdjust="0"/>
    <p:restoredTop sz="94660"/>
  </p:normalViewPr>
  <p:slideViewPr>
    <p:cSldViewPr>
      <p:cViewPr varScale="1">
        <p:scale>
          <a:sx n="115" d="100"/>
          <a:sy n="115" d="100"/>
        </p:scale>
        <p:origin x="9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925371DD-1E85-4DC6-AA5B-E18CBDD39F5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E4349-9E11-4EE4-93D9-5121F7E6255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71DD-1E85-4DC6-AA5B-E18CBDD39F5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4349-9E11-4EE4-93D9-5121F7E62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71DD-1E85-4DC6-AA5B-E18CBDD39F5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4349-9E11-4EE4-93D9-5121F7E62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71DD-1E85-4DC6-AA5B-E18CBDD39F5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4349-9E11-4EE4-93D9-5121F7E62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925371DD-1E85-4DC6-AA5B-E18CBDD39F5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E4349-9E11-4EE4-93D9-5121F7E6255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71DD-1E85-4DC6-AA5B-E18CBDD39F5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EA5E4349-9E11-4EE4-93D9-5121F7E6255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71DD-1E85-4DC6-AA5B-E18CBDD39F5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EA5E4349-9E11-4EE4-93D9-5121F7E62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71DD-1E85-4DC6-AA5B-E18CBDD39F5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4349-9E11-4EE4-93D9-5121F7E625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71DD-1E85-4DC6-AA5B-E18CBDD39F5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4349-9E11-4EE4-93D9-5121F7E62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925371DD-1E85-4DC6-AA5B-E18CBDD39F5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E4349-9E11-4EE4-93D9-5121F7E625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925371DD-1E85-4DC6-AA5B-E18CBDD39F5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E4349-9E11-4EE4-93D9-5121F7E6255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25371DD-1E85-4DC6-AA5B-E18CBDD39F5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E4349-9E11-4EE4-93D9-5121F7E6255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Breakout Churches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Thom S. Rainer</a:t>
            </a:r>
          </a:p>
        </p:txBody>
      </p:sp>
    </p:spTree>
    <p:extLst>
      <p:ext uri="{BB962C8B-B14F-4D97-AF65-F5344CB8AC3E}">
        <p14:creationId xmlns:p14="http://schemas.microsoft.com/office/powerpoint/2010/main" val="608819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Culture of Excellence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things can one congregation do excellently?</a:t>
            </a:r>
          </a:p>
          <a:p>
            <a:r>
              <a:rPr lang="en-US" dirty="0"/>
              <a:t>Should a congregation do things it cannot do excellently?</a:t>
            </a:r>
          </a:p>
          <a:p>
            <a:r>
              <a:rPr lang="en-US" dirty="0"/>
              <a:t>If a congregation cannot do everything, how does it decided what to do?</a:t>
            </a:r>
          </a:p>
          <a:p>
            <a:r>
              <a:rPr lang="en-US" dirty="0"/>
              <a:t>“Not-to-do” lists</a:t>
            </a:r>
          </a:p>
          <a:p>
            <a:r>
              <a:rPr lang="en-US" dirty="0"/>
              <a:t>How much freedom should leaders be given in their work?</a:t>
            </a:r>
          </a:p>
        </p:txBody>
      </p:sp>
    </p:spTree>
    <p:extLst>
      <p:ext uri="{BB962C8B-B14F-4D97-AF65-F5344CB8AC3E}">
        <p14:creationId xmlns:p14="http://schemas.microsoft.com/office/powerpoint/2010/main" val="260174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Accelerators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breakout churches innovative?</a:t>
            </a:r>
          </a:p>
        </p:txBody>
      </p:sp>
    </p:spTree>
    <p:extLst>
      <p:ext uri="{BB962C8B-B14F-4D97-AF65-F5344CB8AC3E}">
        <p14:creationId xmlns:p14="http://schemas.microsoft.com/office/powerpoint/2010/main" val="931215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Mo or Blind Erosion?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059364"/>
          </a:xfrm>
        </p:spPr>
        <p:txBody>
          <a:bodyPr>
            <a:noAutofit/>
          </a:bodyPr>
          <a:lstStyle/>
          <a:p>
            <a:r>
              <a:rPr lang="en-US" sz="2800" dirty="0"/>
              <a:t>Number one factor in “Big Mo”?</a:t>
            </a:r>
          </a:p>
          <a:p>
            <a:endParaRPr lang="en-US" sz="2800" dirty="0"/>
          </a:p>
          <a:p>
            <a:r>
              <a:rPr lang="en-US" sz="2800" dirty="0"/>
              <a:t>How can each of these factors lead to “Blind Erosion”?</a:t>
            </a:r>
          </a:p>
          <a:p>
            <a:pPr lvl="1"/>
            <a:r>
              <a:rPr lang="en-US" sz="2400" dirty="0"/>
              <a:t>Appraisal based on institutional stability</a:t>
            </a:r>
          </a:p>
          <a:p>
            <a:pPr lvl="1"/>
            <a:r>
              <a:rPr lang="en-US" sz="2400" dirty="0"/>
              <a:t>Theological indifference</a:t>
            </a:r>
          </a:p>
          <a:p>
            <a:pPr lvl="1"/>
            <a:r>
              <a:rPr lang="en-US" sz="2400" dirty="0"/>
              <a:t>Ignorance</a:t>
            </a:r>
          </a:p>
          <a:p>
            <a:pPr lvl="1"/>
            <a:r>
              <a:rPr lang="en-US" sz="2400" dirty="0"/>
              <a:t>Resistant Leader (Burned/Lazy/Theologically Weak/Wimpy/Praise-Seeker)</a:t>
            </a:r>
          </a:p>
          <a:p>
            <a:endParaRPr lang="en-US" sz="2800" dirty="0"/>
          </a:p>
          <a:p>
            <a:r>
              <a:rPr lang="en-US" sz="2800" dirty="0"/>
              <a:t>Do churches plateau?</a:t>
            </a:r>
          </a:p>
        </p:txBody>
      </p:sp>
    </p:spTree>
    <p:extLst>
      <p:ext uri="{BB962C8B-B14F-4D97-AF65-F5344CB8AC3E}">
        <p14:creationId xmlns:p14="http://schemas.microsoft.com/office/powerpoint/2010/main" val="158449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Jim Collins’ </a:t>
            </a:r>
            <a:r>
              <a:rPr lang="en-US" i="1" dirty="0"/>
              <a:t>Good to Great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27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1) Why Good Is Not Enough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“It is a sin to be good if God has called us to be great.”</a:t>
            </a:r>
          </a:p>
          <a:p>
            <a:endParaRPr lang="en-US" dirty="0"/>
          </a:p>
          <a:p>
            <a:r>
              <a:rPr lang="en-US" dirty="0"/>
              <a:t>Breakout church criterion:</a:t>
            </a:r>
          </a:p>
          <a:p>
            <a:pPr lvl="1"/>
            <a:r>
              <a:rPr lang="en-US" sz="2400" dirty="0"/>
              <a:t>At least 26 conversions a year since breakout</a:t>
            </a:r>
          </a:p>
          <a:p>
            <a:pPr lvl="1"/>
            <a:r>
              <a:rPr lang="en-US" sz="2400" dirty="0"/>
              <a:t>Less than 20:1 conversion rate per year since breakout</a:t>
            </a:r>
          </a:p>
          <a:p>
            <a:pPr lvl="1"/>
            <a:r>
              <a:rPr lang="en-US" sz="2400" dirty="0"/>
              <a:t>Had been declining for several years before breakout</a:t>
            </a:r>
          </a:p>
          <a:p>
            <a:pPr lvl="1"/>
            <a:r>
              <a:rPr lang="en-US" sz="2400" dirty="0"/>
              <a:t>Broke out of the slump and sustained growth for years</a:t>
            </a:r>
          </a:p>
          <a:p>
            <a:pPr lvl="1"/>
            <a:r>
              <a:rPr lang="en-US" sz="2400" dirty="0"/>
              <a:t>Slump, reversal, and breakout all took place under same pastor</a:t>
            </a:r>
          </a:p>
          <a:p>
            <a:endParaRPr lang="en-US" sz="3000" dirty="0"/>
          </a:p>
          <a:p>
            <a:r>
              <a:rPr lang="en-US" sz="3000" dirty="0"/>
              <a:t>13 breakout churches out of 52,333 (0.025%)</a:t>
            </a:r>
          </a:p>
        </p:txBody>
      </p:sp>
    </p:spTree>
    <p:extLst>
      <p:ext uri="{BB962C8B-B14F-4D97-AF65-F5344CB8AC3E}">
        <p14:creationId xmlns:p14="http://schemas.microsoft.com/office/powerpoint/2010/main" val="2387067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 rot="848153">
            <a:off x="826304" y="3753540"/>
            <a:ext cx="2614476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xplosion 1 4"/>
          <p:cNvSpPr/>
          <p:nvPr/>
        </p:nvSpPr>
        <p:spPr>
          <a:xfrm>
            <a:off x="3179379" y="3810000"/>
            <a:ext cx="1905000" cy="1752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9393868">
            <a:off x="4436336" y="3121961"/>
            <a:ext cx="4724703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2312253"/>
            <a:ext cx="1841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Acts 6/7 Leadership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3542" y="3039550"/>
            <a:ext cx="1841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ABC Moment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0" y="3143250"/>
            <a:ext cx="1841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Who/What </a:t>
            </a:r>
            <a:r>
              <a:rPr lang="en-US" sz="2400" dirty="0" err="1"/>
              <a:t>Simultrack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184391" y="2807732"/>
            <a:ext cx="1641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VIP Factor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05108" y="1870084"/>
            <a:ext cx="1841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Culture of Excellence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25837" y="1036694"/>
            <a:ext cx="1984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Innovation Acceleration</a:t>
            </a:r>
          </a:p>
        </p:txBody>
      </p:sp>
    </p:spTree>
    <p:extLst>
      <p:ext uri="{BB962C8B-B14F-4D97-AF65-F5344CB8AC3E}">
        <p14:creationId xmlns:p14="http://schemas.microsoft.com/office/powerpoint/2010/main" val="2010790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6/7 Leadership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067277"/>
              </p:ext>
            </p:extLst>
          </p:nvPr>
        </p:nvGraphicFramePr>
        <p:xfrm>
          <a:off x="304800" y="1676400"/>
          <a:ext cx="85344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Acts 1:</a:t>
                      </a:r>
                    </a:p>
                    <a:p>
                      <a:r>
                        <a:rPr lang="en-US" dirty="0"/>
                        <a:t>Called 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Acts 2:</a:t>
                      </a:r>
                    </a:p>
                    <a:p>
                      <a:r>
                        <a:rPr lang="en-US" dirty="0"/>
                        <a:t>Contributing 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Acts 3:</a:t>
                      </a:r>
                    </a:p>
                    <a:p>
                      <a:r>
                        <a:rPr lang="en-US" dirty="0"/>
                        <a:t>Outwardly Focused</a:t>
                      </a:r>
                      <a:r>
                        <a:rPr lang="en-US" baseline="0" dirty="0"/>
                        <a:t> Leader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Acts 4:</a:t>
                      </a:r>
                    </a:p>
                    <a:p>
                      <a:r>
                        <a:rPr lang="en-US" dirty="0"/>
                        <a:t>Passionate 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Acts 5:</a:t>
                      </a:r>
                    </a:p>
                    <a:p>
                      <a:r>
                        <a:rPr lang="en-US" dirty="0"/>
                        <a:t>Bold 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Acts 6/7:</a:t>
                      </a:r>
                    </a:p>
                    <a:p>
                      <a:r>
                        <a:rPr lang="en-US" dirty="0"/>
                        <a:t>Legacy</a:t>
                      </a:r>
                      <a:r>
                        <a:rPr lang="en-US" baseline="0" dirty="0"/>
                        <a:t> Leader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Knows of God’s call to ministry and has responded to that 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Takes time to do the basics of the ministry well (preaching, teaching, and prayer)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Seeks to lead church to ministry beyond the walls of the church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Exudes a contagious enthusiasm for ministry which others gladly follow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</a:t>
                      </a:r>
                      <a:r>
                        <a:rPr lang="en-US" baseline="0" dirty="0"/>
                        <a:t> willing to take risks where success is only possible with God’s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Has a burden for a successful ministry beyond his own lifetime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034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Eight Keys to Acts 6/7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fierce biblical faithfulness</a:t>
            </a:r>
          </a:p>
          <a:p>
            <a:r>
              <a:rPr lang="en-US" dirty="0"/>
              <a:t>long tenure</a:t>
            </a:r>
          </a:p>
          <a:p>
            <a:r>
              <a:rPr lang="en-US" dirty="0"/>
              <a:t>confident humility</a:t>
            </a:r>
          </a:p>
          <a:p>
            <a:r>
              <a:rPr lang="en-US" dirty="0"/>
              <a:t>acceptance of responsibility</a:t>
            </a:r>
          </a:p>
          <a:p>
            <a:r>
              <a:rPr lang="en-US" dirty="0"/>
              <a:t>unconditional love of the people</a:t>
            </a:r>
          </a:p>
          <a:p>
            <a:r>
              <a:rPr lang="en-US" dirty="0"/>
              <a:t>persistence</a:t>
            </a:r>
          </a:p>
          <a:p>
            <a:r>
              <a:rPr lang="en-US" dirty="0"/>
              <a:t>outwardly-focused vision</a:t>
            </a:r>
          </a:p>
          <a:p>
            <a:r>
              <a:rPr lang="en-US" dirty="0"/>
              <a:t>desire for a lasting legacy</a:t>
            </a:r>
          </a:p>
        </p:txBody>
      </p:sp>
    </p:spTree>
    <p:extLst>
      <p:ext uri="{BB962C8B-B14F-4D97-AF65-F5344CB8AC3E}">
        <p14:creationId xmlns:p14="http://schemas.microsoft.com/office/powerpoint/2010/main" val="2843756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ABC Moment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079214"/>
              </p:ext>
            </p:extLst>
          </p:nvPr>
        </p:nvGraphicFramePr>
        <p:xfrm>
          <a:off x="457200" y="1646238"/>
          <a:ext cx="8229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Leaders</a:t>
                      </a:r>
                      <a:r>
                        <a:rPr lang="en-US" baseline="0" dirty="0"/>
                        <a:t> become aware that the church is not what it could be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Belief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Leaders</a:t>
                      </a:r>
                      <a:r>
                        <a:rPr lang="en-US" baseline="0" dirty="0"/>
                        <a:t> believe that God can use them to turn things around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Crisis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Leaders persevere through the crisis that</a:t>
                      </a:r>
                      <a:r>
                        <a:rPr lang="en-US" baseline="0" dirty="0"/>
                        <a:t> comes about with necessary change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241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Who/What </a:t>
            </a:r>
            <a:r>
              <a:rPr lang="en-US" dirty="0" err="1"/>
              <a:t>Simultrack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is better approach:</a:t>
            </a:r>
          </a:p>
          <a:p>
            <a:pPr lvl="1"/>
            <a:r>
              <a:rPr lang="en-US" dirty="0"/>
              <a:t>Identifying promising people and finding ways to get them involved</a:t>
            </a:r>
          </a:p>
          <a:p>
            <a:pPr lvl="1"/>
            <a:r>
              <a:rPr lang="en-US" dirty="0"/>
              <a:t>Identifying positions which need to be filled and finding people who can do them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03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VIP Factor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Vision Intersection Profile</a:t>
            </a:r>
          </a:p>
          <a:p>
            <a:r>
              <a:rPr lang="en-US" dirty="0"/>
              <a:t>Difference between mission and vision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76600" y="2619375"/>
            <a:ext cx="2590800" cy="2286000"/>
          </a:xfrm>
          <a:prstGeom prst="ellipse">
            <a:avLst/>
          </a:prstGeom>
          <a:noFill/>
          <a:ln w="82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Leadership Passion</a:t>
            </a:r>
          </a:p>
        </p:txBody>
      </p:sp>
      <p:sp>
        <p:nvSpPr>
          <p:cNvPr id="5" name="Oval 4"/>
          <p:cNvSpPr/>
          <p:nvPr/>
        </p:nvSpPr>
        <p:spPr>
          <a:xfrm>
            <a:off x="2514600" y="4038600"/>
            <a:ext cx="2590800" cy="2286000"/>
          </a:xfrm>
          <a:prstGeom prst="ellipse">
            <a:avLst/>
          </a:prstGeom>
          <a:noFill/>
          <a:ln w="82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Community</a:t>
            </a:r>
          </a:p>
          <a:p>
            <a:pPr algn="ctr"/>
            <a:r>
              <a:rPr lang="en-US" sz="2400" dirty="0"/>
              <a:t>Needs</a:t>
            </a:r>
          </a:p>
        </p:txBody>
      </p:sp>
      <p:sp>
        <p:nvSpPr>
          <p:cNvPr id="6" name="Oval 5"/>
          <p:cNvSpPr/>
          <p:nvPr/>
        </p:nvSpPr>
        <p:spPr>
          <a:xfrm>
            <a:off x="4267200" y="4038600"/>
            <a:ext cx="2590800" cy="2286000"/>
          </a:xfrm>
          <a:prstGeom prst="ellipse">
            <a:avLst/>
          </a:prstGeom>
          <a:noFill/>
          <a:ln w="825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Passion/</a:t>
            </a:r>
          </a:p>
          <a:p>
            <a:pPr algn="ctr"/>
            <a:r>
              <a:rPr lang="en-US" sz="2000" dirty="0"/>
              <a:t>Gifts of Congregation</a:t>
            </a:r>
          </a:p>
        </p:txBody>
      </p:sp>
    </p:spTree>
    <p:extLst>
      <p:ext uri="{BB962C8B-B14F-4D97-AF65-F5344CB8AC3E}">
        <p14:creationId xmlns:p14="http://schemas.microsoft.com/office/powerpoint/2010/main" val="4022117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284</TotalTime>
  <Words>458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Rockwell</vt:lpstr>
      <vt:lpstr>Wingdings 2</vt:lpstr>
      <vt:lpstr>Foundry</vt:lpstr>
      <vt:lpstr>Breakout Churches</vt:lpstr>
      <vt:lpstr>Jim Collins’ Good to Great</vt:lpstr>
      <vt:lpstr>1) Why Good Is Not Enough</vt:lpstr>
      <vt:lpstr>PowerPoint Presentation</vt:lpstr>
      <vt:lpstr>Acts 6/7 Leadership</vt:lpstr>
      <vt:lpstr>Eight Keys to Acts 6/7 Leadership</vt:lpstr>
      <vt:lpstr>The ABC Moment</vt:lpstr>
      <vt:lpstr>The Who/What Simultrack</vt:lpstr>
      <vt:lpstr>The VIP Factor</vt:lpstr>
      <vt:lpstr>A Culture of Excellence</vt:lpstr>
      <vt:lpstr>Innovation Accelerators</vt:lpstr>
      <vt:lpstr>Big Mo or Blind Erosion?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 Churches</dc:title>
  <dc:creator>Aaron</dc:creator>
  <cp:lastModifiedBy>Messiah</cp:lastModifiedBy>
  <cp:revision>13</cp:revision>
  <dcterms:created xsi:type="dcterms:W3CDTF">2015-04-23T20:29:18Z</dcterms:created>
  <dcterms:modified xsi:type="dcterms:W3CDTF">2016-07-14T18:00:51Z</dcterms:modified>
</cp:coreProperties>
</file>