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64" r:id="rId5"/>
    <p:sldMasterId id="2147483676" r:id="rId6"/>
  </p:sldMasterIdLst>
  <p:notesMasterIdLst>
    <p:notesMasterId r:id="rId22"/>
  </p:notesMasterIdLst>
  <p:handoutMasterIdLst>
    <p:handoutMasterId r:id="rId23"/>
  </p:handoutMasterIdLst>
  <p:sldIdLst>
    <p:sldId id="265" r:id="rId7"/>
    <p:sldId id="258" r:id="rId8"/>
    <p:sldId id="278" r:id="rId9"/>
    <p:sldId id="260" r:id="rId10"/>
    <p:sldId id="287" r:id="rId11"/>
    <p:sldId id="266" r:id="rId12"/>
    <p:sldId id="267" r:id="rId13"/>
    <p:sldId id="270" r:id="rId14"/>
    <p:sldId id="273" r:id="rId15"/>
    <p:sldId id="285" r:id="rId16"/>
    <p:sldId id="274" r:id="rId17"/>
    <p:sldId id="275" r:id="rId18"/>
    <p:sldId id="276" r:id="rId19"/>
    <p:sldId id="281"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Lueneburg" initials="KL" lastIdx="13" clrIdx="0">
    <p:extLst>
      <p:ext uri="{19B8F6BF-5375-455C-9EA6-DF929625EA0E}">
        <p15:presenceInfo xmlns:p15="http://schemas.microsoft.com/office/powerpoint/2012/main" userId="S-1-5-21-2106337540-871508649-1532313055-4027" providerId="AD"/>
      </p:ext>
    </p:extLst>
  </p:cmAuthor>
  <p:cmAuthor id="2" name="Adam Goede" initials="AG" lastIdx="8" clrIdx="1">
    <p:extLst>
      <p:ext uri="{19B8F6BF-5375-455C-9EA6-DF929625EA0E}">
        <p15:presenceInfo xmlns:p15="http://schemas.microsoft.com/office/powerpoint/2012/main" userId="S-1-5-21-2106337540-871508649-1532313055-2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4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67"/>
    <p:restoredTop sz="82689" autoAdjust="0"/>
  </p:normalViewPr>
  <p:slideViewPr>
    <p:cSldViewPr snapToGrid="0" snapToObjects="1">
      <p:cViewPr varScale="1">
        <p:scale>
          <a:sx n="56" d="100"/>
          <a:sy n="56" d="100"/>
        </p:scale>
        <p:origin x="14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Goede" userId="1adf03b5-6465-4170-a090-1a3f40b9196d" providerId="ADAL" clId="{40F62645-1262-4F43-ABEB-793ED9788845}"/>
    <pc:docChg chg="modSld">
      <pc:chgData name="Adam Goede" userId="1adf03b5-6465-4170-a090-1a3f40b9196d" providerId="ADAL" clId="{40F62645-1262-4F43-ABEB-793ED9788845}" dt="2018-05-22T14:22:34.383" v="0"/>
      <pc:docMkLst>
        <pc:docMk/>
      </pc:docMkLst>
      <pc:sldChg chg="delCm">
        <pc:chgData name="Adam Goede" userId="1adf03b5-6465-4170-a090-1a3f40b9196d" providerId="ADAL" clId="{40F62645-1262-4F43-ABEB-793ED9788845}" dt="2018-05-22T14:22:34.383" v="0"/>
        <pc:sldMkLst>
          <pc:docMk/>
          <pc:sldMk cId="3557373663" sldId="266"/>
        </pc:sldMkLst>
      </pc:sldChg>
    </pc:docChg>
  </pc:docChgLst>
  <pc:docChgLst>
    <pc:chgData name="Adam Goede" userId="1adf03b5-6465-4170-a090-1a3f40b9196d" providerId="ADAL" clId="{8CCA7BE5-7215-4E3B-BEA3-2296269F0088}"/>
    <pc:docChg chg="modSld">
      <pc:chgData name="Adam Goede" userId="1adf03b5-6465-4170-a090-1a3f40b9196d" providerId="ADAL" clId="{8CCA7BE5-7215-4E3B-BEA3-2296269F0088}" dt="2018-05-21T20:56:56.294" v="30" actId="20577"/>
      <pc:docMkLst>
        <pc:docMk/>
      </pc:docMkLst>
      <pc:sldChg chg="modSp">
        <pc:chgData name="Adam Goede" userId="1adf03b5-6465-4170-a090-1a3f40b9196d" providerId="ADAL" clId="{8CCA7BE5-7215-4E3B-BEA3-2296269F0088}" dt="2018-05-21T20:56:56.294" v="30" actId="20577"/>
        <pc:sldMkLst>
          <pc:docMk/>
          <pc:sldMk cId="4024626756" sldId="270"/>
        </pc:sldMkLst>
        <pc:spChg chg="mod">
          <ac:chgData name="Adam Goede" userId="1adf03b5-6465-4170-a090-1a3f40b9196d" providerId="ADAL" clId="{8CCA7BE5-7215-4E3B-BEA3-2296269F0088}" dt="2018-05-21T20:56:56.294" v="30" actId="20577"/>
          <ac:spMkLst>
            <pc:docMk/>
            <pc:sldMk cId="4024626756" sldId="270"/>
            <ac:spMk id="5" creationId="{00000000-0000-0000-0000-000000000000}"/>
          </ac:spMkLst>
        </pc:spChg>
      </pc:sldChg>
    </pc:docChg>
  </pc:docChgLst>
  <pc:docChgLst>
    <pc:chgData name="Adam Goede" userId="1adf03b5-6465-4170-a090-1a3f40b9196d" providerId="ADAL" clId="{910DF0D6-6A5D-4224-897C-BB931BA32C77}"/>
    <pc:docChg chg="custSel delSld modSld">
      <pc:chgData name="Adam Goede" userId="1adf03b5-6465-4170-a090-1a3f40b9196d" providerId="ADAL" clId="{910DF0D6-6A5D-4224-897C-BB931BA32C77}" dt="2018-05-21T19:32:38.203" v="237" actId="1036"/>
      <pc:docMkLst>
        <pc:docMk/>
      </pc:docMkLst>
      <pc:sldChg chg="modSp">
        <pc:chgData name="Adam Goede" userId="1adf03b5-6465-4170-a090-1a3f40b9196d" providerId="ADAL" clId="{910DF0D6-6A5D-4224-897C-BB931BA32C77}" dt="2018-05-21T19:27:18.429" v="25" actId="20577"/>
        <pc:sldMkLst>
          <pc:docMk/>
          <pc:sldMk cId="3235901354" sldId="265"/>
        </pc:sldMkLst>
        <pc:spChg chg="mod">
          <ac:chgData name="Adam Goede" userId="1adf03b5-6465-4170-a090-1a3f40b9196d" providerId="ADAL" clId="{910DF0D6-6A5D-4224-897C-BB931BA32C77}" dt="2018-05-21T19:27:18.429" v="25" actId="20577"/>
          <ac:spMkLst>
            <pc:docMk/>
            <pc:sldMk cId="3235901354" sldId="265"/>
            <ac:spMk id="6" creationId="{00000000-0000-0000-0000-000000000000}"/>
          </ac:spMkLst>
        </pc:spChg>
      </pc:sldChg>
      <pc:sldChg chg="addSp delSp modSp">
        <pc:chgData name="Adam Goede" userId="1adf03b5-6465-4170-a090-1a3f40b9196d" providerId="ADAL" clId="{910DF0D6-6A5D-4224-897C-BB931BA32C77}" dt="2018-05-21T19:32:38.203" v="237" actId="1036"/>
        <pc:sldMkLst>
          <pc:docMk/>
          <pc:sldMk cId="4024626756" sldId="270"/>
        </pc:sldMkLst>
        <pc:spChg chg="mod">
          <ac:chgData name="Adam Goede" userId="1adf03b5-6465-4170-a090-1a3f40b9196d" providerId="ADAL" clId="{910DF0D6-6A5D-4224-897C-BB931BA32C77}" dt="2018-05-21T19:31:22.673" v="167" actId="6549"/>
          <ac:spMkLst>
            <pc:docMk/>
            <pc:sldMk cId="4024626756" sldId="270"/>
            <ac:spMk id="5" creationId="{00000000-0000-0000-0000-000000000000}"/>
          </ac:spMkLst>
        </pc:spChg>
        <pc:picChg chg="add mod modCrop">
          <ac:chgData name="Adam Goede" userId="1adf03b5-6465-4170-a090-1a3f40b9196d" providerId="ADAL" clId="{910DF0D6-6A5D-4224-897C-BB931BA32C77}" dt="2018-05-21T19:32:38.203" v="237" actId="1036"/>
          <ac:picMkLst>
            <pc:docMk/>
            <pc:sldMk cId="4024626756" sldId="270"/>
            <ac:picMk id="6" creationId="{CC642179-2A47-415F-BD38-2B129A3AD8B5}"/>
          </ac:picMkLst>
        </pc:picChg>
        <pc:picChg chg="mod">
          <ac:chgData name="Adam Goede" userId="1adf03b5-6465-4170-a090-1a3f40b9196d" providerId="ADAL" clId="{910DF0D6-6A5D-4224-897C-BB931BA32C77}" dt="2018-05-21T19:32:38.203" v="237" actId="1036"/>
          <ac:picMkLst>
            <pc:docMk/>
            <pc:sldMk cId="4024626756" sldId="270"/>
            <ac:picMk id="9" creationId="{C7DD35BB-AA0F-4597-835D-69029D2C0163}"/>
          </ac:picMkLst>
        </pc:picChg>
        <pc:picChg chg="del">
          <ac:chgData name="Adam Goede" userId="1adf03b5-6465-4170-a090-1a3f40b9196d" providerId="ADAL" clId="{910DF0D6-6A5D-4224-897C-BB931BA32C77}" dt="2018-05-21T19:31:34.032" v="168" actId="478"/>
          <ac:picMkLst>
            <pc:docMk/>
            <pc:sldMk cId="4024626756" sldId="270"/>
            <ac:picMk id="10" creationId="{F16B7364-6C80-427F-BA81-E67678623957}"/>
          </ac:picMkLst>
        </pc:picChg>
      </pc:sldChg>
      <pc:sldChg chg="modSp modNotesTx">
        <pc:chgData name="Adam Goede" userId="1adf03b5-6465-4170-a090-1a3f40b9196d" providerId="ADAL" clId="{910DF0D6-6A5D-4224-897C-BB931BA32C77}" dt="2018-05-21T19:30:37.008" v="155" actId="20577"/>
        <pc:sldMkLst>
          <pc:docMk/>
          <pc:sldMk cId="1857459239" sldId="287"/>
        </pc:sldMkLst>
        <pc:spChg chg="mod">
          <ac:chgData name="Adam Goede" userId="1adf03b5-6465-4170-a090-1a3f40b9196d" providerId="ADAL" clId="{910DF0D6-6A5D-4224-897C-BB931BA32C77}" dt="2018-05-21T19:28:55.844" v="78" actId="20577"/>
          <ac:spMkLst>
            <pc:docMk/>
            <pc:sldMk cId="1857459239" sldId="287"/>
            <ac:spMk id="5" creationId="{00000000-0000-0000-0000-000000000000}"/>
          </ac:spMkLst>
        </pc:spChg>
      </pc:sldChg>
      <pc:sldChg chg="del">
        <pc:chgData name="Adam Goede" userId="1adf03b5-6465-4170-a090-1a3f40b9196d" providerId="ADAL" clId="{910DF0D6-6A5D-4224-897C-BB931BA32C77}" dt="2018-05-21T19:31:56.117" v="214" actId="2696"/>
        <pc:sldMkLst>
          <pc:docMk/>
          <pc:sldMk cId="757653402" sldId="28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wels365.sharepoint.com/sites/mcg/teamsite/Statistical%20Report/WELS%20Communicant%20Membership%202008-201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wels365.sharepoint.com/sites/mcg/teamsite/Statistical%20Report/Congregation%20versus%20Individual%20Giving%20to%20WEL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a:t>WELS Communicant Members</a:t>
            </a:r>
          </a:p>
        </c:rich>
      </c:tx>
      <c:overlay val="0"/>
      <c:spPr>
        <a:noFill/>
        <a:ln>
          <a:noFill/>
        </a:ln>
        <a:effectLst/>
      </c:spPr>
    </c:title>
    <c:autoTitleDeleted val="0"/>
    <c:plotArea>
      <c:layout/>
      <c:barChart>
        <c:barDir val="col"/>
        <c:grouping val="clustered"/>
        <c:varyColors val="0"/>
        <c:ser>
          <c:idx val="1"/>
          <c:order val="0"/>
          <c:spPr>
            <a:solidFill>
              <a:srgbClr val="C00000"/>
            </a:solidFill>
            <a:ln>
              <a:noFill/>
            </a:ln>
            <a:effectLst/>
          </c:spPr>
          <c:invertIfNegative val="0"/>
          <c:cat>
            <c:numLit>
              <c:formatCode>General</c:formatCode>
              <c:ptCount val="10"/>
              <c:pt idx="0">
                <c:v>2008</c:v>
              </c:pt>
              <c:pt idx="1">
                <c:v>2009</c:v>
              </c:pt>
              <c:pt idx="2">
                <c:v>2010</c:v>
              </c:pt>
              <c:pt idx="3">
                <c:v>2011</c:v>
              </c:pt>
              <c:pt idx="4">
                <c:v>2012</c:v>
              </c:pt>
              <c:pt idx="5">
                <c:v>2013</c:v>
              </c:pt>
              <c:pt idx="6">
                <c:v>2014</c:v>
              </c:pt>
              <c:pt idx="7">
                <c:v>2015</c:v>
              </c:pt>
              <c:pt idx="8">
                <c:v>2016</c:v>
              </c:pt>
              <c:pt idx="9">
                <c:v>2017</c:v>
              </c:pt>
            </c:numLit>
          </c:cat>
          <c:val>
            <c:numRef>
              <c:f>'[WELS Communicant Membership 2008-2017.xls]Sheet1'!$B$2:$B$11</c:f>
              <c:numCache>
                <c:formatCode>#,##0</c:formatCode>
                <c:ptCount val="10"/>
                <c:pt idx="0">
                  <c:v>309116</c:v>
                </c:pt>
                <c:pt idx="1">
                  <c:v>308640</c:v>
                </c:pt>
                <c:pt idx="2">
                  <c:v>305558</c:v>
                </c:pt>
                <c:pt idx="3">
                  <c:v>303130</c:v>
                </c:pt>
                <c:pt idx="4">
                  <c:v>300665</c:v>
                </c:pt>
                <c:pt idx="5">
                  <c:v>298899</c:v>
                </c:pt>
                <c:pt idx="6">
                  <c:v>296080</c:v>
                </c:pt>
                <c:pt idx="7">
                  <c:v>293228</c:v>
                </c:pt>
                <c:pt idx="8">
                  <c:v>289863</c:v>
                </c:pt>
                <c:pt idx="9">
                  <c:v>286213</c:v>
                </c:pt>
              </c:numCache>
            </c:numRef>
          </c:val>
          <c:extLst>
            <c:ext xmlns:c16="http://schemas.microsoft.com/office/drawing/2014/chart" uri="{C3380CC4-5D6E-409C-BE32-E72D297353CC}">
              <c16:uniqueId val="{00000000-9862-40E4-8EE7-1D174ED51F33}"/>
            </c:ext>
          </c:extLst>
        </c:ser>
        <c:dLbls>
          <c:showLegendKey val="0"/>
          <c:showVal val="0"/>
          <c:showCatName val="0"/>
          <c:showSerName val="0"/>
          <c:showPercent val="0"/>
          <c:showBubbleSize val="0"/>
        </c:dLbls>
        <c:gapWidth val="219"/>
        <c:overlap val="-27"/>
        <c:axId val="509600112"/>
        <c:axId val="1"/>
      </c:barChart>
      <c:catAx>
        <c:axId val="50960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31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50960011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Gifts to WELS</a:t>
            </a:r>
          </a:p>
        </c:rich>
      </c:tx>
      <c:overlay val="0"/>
    </c:title>
    <c:autoTitleDeleted val="0"/>
    <c:plotArea>
      <c:layout/>
      <c:barChart>
        <c:barDir val="col"/>
        <c:grouping val="clustered"/>
        <c:varyColors val="0"/>
        <c:ser>
          <c:idx val="0"/>
          <c:order val="0"/>
          <c:invertIfNegative val="0"/>
          <c:cat>
            <c:numRef>
              <c:f>'[Congregation versus Individual Giving to WELS.xls]Data graph'!$A$1:$J$1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'[Congregation versus Individual Giving to WELS.xls]Data graph'!$A$1:$J$1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val>
          <c:extLst>
            <c:ext xmlns:c16="http://schemas.microsoft.com/office/drawing/2014/chart" uri="{C3380CC4-5D6E-409C-BE32-E72D297353CC}">
              <c16:uniqueId val="{00000000-3859-4AE3-A245-137865462E39}"/>
            </c:ext>
          </c:extLst>
        </c:ser>
        <c:ser>
          <c:idx val="1"/>
          <c:order val="1"/>
          <c:invertIfNegative val="0"/>
          <c:cat>
            <c:numRef>
              <c:f>'[Congregation versus Individual Giving to WELS.xls]Data graph'!$A$1:$J$1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'[Congregation versus Individual Giving to WELS.xls]Data graph'!$A$2:$J$2</c:f>
              <c:numCache>
                <c:formatCode>"$"#,##0</c:formatCode>
                <c:ptCount val="10"/>
                <c:pt idx="0">
                  <c:v>0</c:v>
                </c:pt>
                <c:pt idx="1">
                  <c:v>0</c:v>
                </c:pt>
                <c:pt idx="2">
                  <c:v>0</c:v>
                </c:pt>
                <c:pt idx="3" formatCode="&quot;$&quot;#,##0_);[Red]\(&quot;$&quot;#,##0\)">
                  <c:v>0</c:v>
                </c:pt>
                <c:pt idx="4">
                  <c:v>0</c:v>
                </c:pt>
                <c:pt idx="5" formatCode="&quot;$&quot;#,##0_);[Red]\(&quot;$&quot;#,##0\)">
                  <c:v>0</c:v>
                </c:pt>
                <c:pt idx="6" formatCode="&quot;$&quot;#,##0_);[Red]\(&quot;$&quot;#,##0\)">
                  <c:v>0</c:v>
                </c:pt>
                <c:pt idx="7" formatCode="&quot;$&quot;#,##0_);[Red]\(&quot;$&quot;#,##0\)">
                  <c:v>0</c:v>
                </c:pt>
                <c:pt idx="8" formatCode="&quot;$&quot;#,##0_);[Red]\(&quot;$&quot;#,##0\)">
                  <c:v>0</c:v>
                </c:pt>
                <c:pt idx="9" formatCode="&quot;$&quot;#,##0_);[Red]\(&quot;$&quot;#,##0\)">
                  <c:v>0</c:v>
                </c:pt>
              </c:numCache>
            </c:numRef>
          </c:val>
          <c:extLst>
            <c:ext xmlns:c16="http://schemas.microsoft.com/office/drawing/2014/chart" uri="{C3380CC4-5D6E-409C-BE32-E72D297353CC}">
              <c16:uniqueId val="{00000001-3859-4AE3-A245-137865462E39}"/>
            </c:ext>
          </c:extLst>
        </c:ser>
        <c:dLbls>
          <c:showLegendKey val="0"/>
          <c:showVal val="0"/>
          <c:showCatName val="0"/>
          <c:showSerName val="0"/>
          <c:showPercent val="0"/>
          <c:showBubbleSize val="0"/>
        </c:dLbls>
        <c:gapWidth val="150"/>
        <c:axId val="438011448"/>
        <c:axId val="1"/>
      </c:barChart>
      <c:barChart>
        <c:barDir val="col"/>
        <c:grouping val="stacked"/>
        <c:varyColors val="0"/>
        <c:ser>
          <c:idx val="2"/>
          <c:order val="2"/>
          <c:tx>
            <c:strRef>
              <c:f>'[Congregation versus Individual Giving to WELS.xls]Data graph'!$B$5:$B$6</c:f>
              <c:strCache>
                <c:ptCount val="1"/>
                <c:pt idx="0">
                  <c:v>CMO</c:v>
                </c:pt>
              </c:strCache>
            </c:strRef>
          </c:tx>
          <c:invertIfNegative val="0"/>
          <c:cat>
            <c:strRef>
              <c:f>'[Congregation versus Individual Giving to WELS.xls]Data graph'!$A$7:$A$34</c:f>
              <c:strCache>
                <c:ptCount val="28"/>
                <c:pt idx="0">
                  <c:v>A</c:v>
                </c:pt>
                <c:pt idx="1">
                  <c:v>B</c:v>
                </c:pt>
                <c:pt idx="3">
                  <c:v>C</c:v>
                </c:pt>
                <c:pt idx="4">
                  <c:v>D</c:v>
                </c:pt>
                <c:pt idx="6">
                  <c:v>E</c:v>
                </c:pt>
                <c:pt idx="7">
                  <c:v>F</c:v>
                </c:pt>
                <c:pt idx="9">
                  <c:v>G</c:v>
                </c:pt>
                <c:pt idx="10">
                  <c:v>H</c:v>
                </c:pt>
                <c:pt idx="12">
                  <c:v>I</c:v>
                </c:pt>
                <c:pt idx="13">
                  <c:v>J</c:v>
                </c:pt>
                <c:pt idx="15">
                  <c:v>K</c:v>
                </c:pt>
                <c:pt idx="16">
                  <c:v>L</c:v>
                </c:pt>
                <c:pt idx="18">
                  <c:v>M</c:v>
                </c:pt>
                <c:pt idx="19">
                  <c:v>N</c:v>
                </c:pt>
                <c:pt idx="21">
                  <c:v>O</c:v>
                </c:pt>
                <c:pt idx="22">
                  <c:v>P</c:v>
                </c:pt>
                <c:pt idx="24">
                  <c:v>Q</c:v>
                </c:pt>
                <c:pt idx="25">
                  <c:v>R</c:v>
                </c:pt>
                <c:pt idx="27">
                  <c:v>S</c:v>
                </c:pt>
              </c:strCache>
            </c:strRef>
          </c:cat>
          <c:val>
            <c:numRef>
              <c:f>'[Congregation versus Individual Giving to WELS.xls]Data graph'!$B$7:$B$34</c:f>
              <c:numCache>
                <c:formatCode>General</c:formatCode>
                <c:ptCount val="28"/>
                <c:pt idx="0" formatCode="&quot;$&quot;#,##0">
                  <c:v>21781059</c:v>
                </c:pt>
                <c:pt idx="3" formatCode="&quot;$&quot;#,##0">
                  <c:v>21352208</c:v>
                </c:pt>
                <c:pt idx="6" formatCode="&quot;$&quot;#,##0">
                  <c:v>21092416</c:v>
                </c:pt>
                <c:pt idx="9" formatCode="&quot;$&quot;#,##0">
                  <c:v>20641756</c:v>
                </c:pt>
                <c:pt idx="12" formatCode="&quot;$&quot;#,##0">
                  <c:v>21328572</c:v>
                </c:pt>
                <c:pt idx="15" formatCode="&quot;$&quot;#,##0">
                  <c:v>21088628</c:v>
                </c:pt>
                <c:pt idx="18" formatCode="&quot;$&quot;#,##0">
                  <c:v>21394239</c:v>
                </c:pt>
                <c:pt idx="21" formatCode="&quot;$&quot;#,##0">
                  <c:v>21629334</c:v>
                </c:pt>
                <c:pt idx="24" formatCode="&quot;$&quot;#,##0">
                  <c:v>21183845</c:v>
                </c:pt>
                <c:pt idx="27" formatCode="&quot;$&quot;#,##0">
                  <c:v>21568997</c:v>
                </c:pt>
              </c:numCache>
            </c:numRef>
          </c:val>
          <c:extLst>
            <c:ext xmlns:c16="http://schemas.microsoft.com/office/drawing/2014/chart" uri="{C3380CC4-5D6E-409C-BE32-E72D297353CC}">
              <c16:uniqueId val="{00000002-3859-4AE3-A245-137865462E39}"/>
            </c:ext>
          </c:extLst>
        </c:ser>
        <c:ser>
          <c:idx val="3"/>
          <c:order val="3"/>
          <c:tx>
            <c:strRef>
              <c:f>'[Congregation versus Individual Giving to WELS.xls]Data graph'!$C$5:$C$6</c:f>
              <c:strCache>
                <c:ptCount val="1"/>
                <c:pt idx="0">
                  <c:v>Cong-Other</c:v>
                </c:pt>
              </c:strCache>
            </c:strRef>
          </c:tx>
          <c:invertIfNegative val="0"/>
          <c:cat>
            <c:strRef>
              <c:f>'[Congregation versus Individual Giving to WELS.xls]Data graph'!$A$7:$A$34</c:f>
              <c:strCache>
                <c:ptCount val="28"/>
                <c:pt idx="0">
                  <c:v>A</c:v>
                </c:pt>
                <c:pt idx="1">
                  <c:v>B</c:v>
                </c:pt>
                <c:pt idx="3">
                  <c:v>C</c:v>
                </c:pt>
                <c:pt idx="4">
                  <c:v>D</c:v>
                </c:pt>
                <c:pt idx="6">
                  <c:v>E</c:v>
                </c:pt>
                <c:pt idx="7">
                  <c:v>F</c:v>
                </c:pt>
                <c:pt idx="9">
                  <c:v>G</c:v>
                </c:pt>
                <c:pt idx="10">
                  <c:v>H</c:v>
                </c:pt>
                <c:pt idx="12">
                  <c:v>I</c:v>
                </c:pt>
                <c:pt idx="13">
                  <c:v>J</c:v>
                </c:pt>
                <c:pt idx="15">
                  <c:v>K</c:v>
                </c:pt>
                <c:pt idx="16">
                  <c:v>L</c:v>
                </c:pt>
                <c:pt idx="18">
                  <c:v>M</c:v>
                </c:pt>
                <c:pt idx="19">
                  <c:v>N</c:v>
                </c:pt>
                <c:pt idx="21">
                  <c:v>O</c:v>
                </c:pt>
                <c:pt idx="22">
                  <c:v>P</c:v>
                </c:pt>
                <c:pt idx="24">
                  <c:v>Q</c:v>
                </c:pt>
                <c:pt idx="25">
                  <c:v>R</c:v>
                </c:pt>
                <c:pt idx="27">
                  <c:v>S</c:v>
                </c:pt>
              </c:strCache>
            </c:strRef>
          </c:cat>
          <c:val>
            <c:numRef>
              <c:f>'[Congregation versus Individual Giving to WELS.xls]Data graph'!$C$7:$C$34</c:f>
              <c:numCache>
                <c:formatCode>General</c:formatCode>
                <c:ptCount val="28"/>
                <c:pt idx="0" formatCode="&quot;$&quot;#,##0">
                  <c:v>2503524</c:v>
                </c:pt>
                <c:pt idx="3" formatCode="&quot;$&quot;#,##0">
                  <c:v>4348148</c:v>
                </c:pt>
                <c:pt idx="6" formatCode="&quot;$&quot;#,##0">
                  <c:v>1975944</c:v>
                </c:pt>
                <c:pt idx="9" formatCode="&quot;$&quot;#,##0">
                  <c:v>1811181</c:v>
                </c:pt>
                <c:pt idx="12" formatCode="&quot;$&quot;#,##0">
                  <c:v>1605656</c:v>
                </c:pt>
                <c:pt idx="15" formatCode="&quot;$&quot;#,##0">
                  <c:v>1813714</c:v>
                </c:pt>
                <c:pt idx="18" formatCode="&quot;$&quot;#,##0">
                  <c:v>1866626</c:v>
                </c:pt>
                <c:pt idx="21" formatCode="&quot;$&quot;#,##0">
                  <c:v>2791047</c:v>
                </c:pt>
                <c:pt idx="24" formatCode="&quot;$&quot;#,##0">
                  <c:v>2778136</c:v>
                </c:pt>
                <c:pt idx="27" formatCode="&quot;$&quot;#,##0">
                  <c:v>2263376</c:v>
                </c:pt>
              </c:numCache>
            </c:numRef>
          </c:val>
          <c:extLst>
            <c:ext xmlns:c16="http://schemas.microsoft.com/office/drawing/2014/chart" uri="{C3380CC4-5D6E-409C-BE32-E72D297353CC}">
              <c16:uniqueId val="{00000003-3859-4AE3-A245-137865462E39}"/>
            </c:ext>
          </c:extLst>
        </c:ser>
        <c:ser>
          <c:idx val="4"/>
          <c:order val="4"/>
          <c:tx>
            <c:strRef>
              <c:f>'[Congregation versus Individual Giving to WELS.xls]Data graph'!$D$5:$D$6</c:f>
              <c:strCache>
                <c:ptCount val="1"/>
                <c:pt idx="0">
                  <c:v>Individuals</c:v>
                </c:pt>
              </c:strCache>
            </c:strRef>
          </c:tx>
          <c:invertIfNegative val="0"/>
          <c:cat>
            <c:strRef>
              <c:f>'[Congregation versus Individual Giving to WELS.xls]Data graph'!$A$7:$A$34</c:f>
              <c:strCache>
                <c:ptCount val="28"/>
                <c:pt idx="0">
                  <c:v>A</c:v>
                </c:pt>
                <c:pt idx="1">
                  <c:v>B</c:v>
                </c:pt>
                <c:pt idx="3">
                  <c:v>C</c:v>
                </c:pt>
                <c:pt idx="4">
                  <c:v>D</c:v>
                </c:pt>
                <c:pt idx="6">
                  <c:v>E</c:v>
                </c:pt>
                <c:pt idx="7">
                  <c:v>F</c:v>
                </c:pt>
                <c:pt idx="9">
                  <c:v>G</c:v>
                </c:pt>
                <c:pt idx="10">
                  <c:v>H</c:v>
                </c:pt>
                <c:pt idx="12">
                  <c:v>I</c:v>
                </c:pt>
                <c:pt idx="13">
                  <c:v>J</c:v>
                </c:pt>
                <c:pt idx="15">
                  <c:v>K</c:v>
                </c:pt>
                <c:pt idx="16">
                  <c:v>L</c:v>
                </c:pt>
                <c:pt idx="18">
                  <c:v>M</c:v>
                </c:pt>
                <c:pt idx="19">
                  <c:v>N</c:v>
                </c:pt>
                <c:pt idx="21">
                  <c:v>O</c:v>
                </c:pt>
                <c:pt idx="22">
                  <c:v>P</c:v>
                </c:pt>
                <c:pt idx="24">
                  <c:v>Q</c:v>
                </c:pt>
                <c:pt idx="25">
                  <c:v>R</c:v>
                </c:pt>
                <c:pt idx="27">
                  <c:v>S</c:v>
                </c:pt>
              </c:strCache>
            </c:strRef>
          </c:cat>
          <c:val>
            <c:numRef>
              <c:f>'[Congregation versus Individual Giving to WELS.xls]Data graph'!$D$7:$D$35</c:f>
              <c:numCache>
                <c:formatCode>"$"#,##0</c:formatCode>
                <c:ptCount val="29"/>
                <c:pt idx="1">
                  <c:v>31965634</c:v>
                </c:pt>
                <c:pt idx="4">
                  <c:v>22493781</c:v>
                </c:pt>
                <c:pt idx="7">
                  <c:v>20838373</c:v>
                </c:pt>
                <c:pt idx="10">
                  <c:v>20576679</c:v>
                </c:pt>
                <c:pt idx="13">
                  <c:v>24541405</c:v>
                </c:pt>
                <c:pt idx="16">
                  <c:v>24072413</c:v>
                </c:pt>
                <c:pt idx="19">
                  <c:v>24084719</c:v>
                </c:pt>
                <c:pt idx="22">
                  <c:v>24943650</c:v>
                </c:pt>
                <c:pt idx="25">
                  <c:v>21813016</c:v>
                </c:pt>
                <c:pt idx="28">
                  <c:v>21932473</c:v>
                </c:pt>
              </c:numCache>
            </c:numRef>
          </c:val>
          <c:extLst>
            <c:ext xmlns:c16="http://schemas.microsoft.com/office/drawing/2014/chart" uri="{C3380CC4-5D6E-409C-BE32-E72D297353CC}">
              <c16:uniqueId val="{00000004-3859-4AE3-A245-137865462E39}"/>
            </c:ext>
          </c:extLst>
        </c:ser>
        <c:dLbls>
          <c:showLegendKey val="0"/>
          <c:showVal val="0"/>
          <c:showCatName val="0"/>
          <c:showSerName val="0"/>
          <c:showPercent val="0"/>
          <c:showBubbleSize val="0"/>
        </c:dLbls>
        <c:gapWidth val="0"/>
        <c:overlap val="100"/>
        <c:axId val="3"/>
        <c:axId val="4"/>
      </c:barChart>
      <c:catAx>
        <c:axId val="438011448"/>
        <c:scaling>
          <c:orientation val="minMax"/>
        </c:scaling>
        <c:delete val="0"/>
        <c:axPos val="b"/>
        <c:numFmt formatCode="General" sourceLinked="1"/>
        <c:majorTickMark val="out"/>
        <c:minorTickMark val="none"/>
        <c:tickLblPos val="nextTo"/>
        <c:crossAx val="1"/>
        <c:crosses val="autoZero"/>
        <c:auto val="1"/>
        <c:lblAlgn val="ctr"/>
        <c:lblOffset val="100"/>
        <c:tickMarkSkip val="1"/>
        <c:noMultiLvlLbl val="0"/>
      </c:catAx>
      <c:valAx>
        <c:axId val="1"/>
        <c:scaling>
          <c:orientation val="minMax"/>
        </c:scaling>
        <c:delete val="0"/>
        <c:axPos val="l"/>
        <c:majorGridlines/>
        <c:numFmt formatCode="\$#,##0" sourceLinked="0"/>
        <c:majorTickMark val="out"/>
        <c:minorTickMark val="none"/>
        <c:tickLblPos val="nextTo"/>
        <c:crossAx val="438011448"/>
        <c:crosses val="autoZero"/>
        <c:crossBetween val="between"/>
      </c:valAx>
      <c:catAx>
        <c:axId val="3"/>
        <c:scaling>
          <c:orientation val="minMax"/>
        </c:scaling>
        <c:delete val="0"/>
        <c:axPos val="t"/>
        <c:numFmt formatCode="General" sourceLinked="1"/>
        <c:majorTickMark val="none"/>
        <c:minorTickMark val="none"/>
        <c:tickLblPos val="none"/>
        <c:crossAx val="4"/>
        <c:crosses val="max"/>
        <c:auto val="1"/>
        <c:lblAlgn val="ctr"/>
        <c:lblOffset val="100"/>
        <c:noMultiLvlLbl val="0"/>
      </c:catAx>
      <c:valAx>
        <c:axId val="4"/>
        <c:scaling>
          <c:orientation val="minMax"/>
        </c:scaling>
        <c:delete val="1"/>
        <c:axPos val="r"/>
        <c:numFmt formatCode="&quot;$&quot;#,##0" sourceLinked="1"/>
        <c:majorTickMark val="out"/>
        <c:minorTickMark val="none"/>
        <c:tickLblPos val="nextTo"/>
        <c:crossAx val="3"/>
        <c:crosses val="max"/>
        <c:crossBetween val="between"/>
      </c:valAx>
    </c:plotArea>
    <c:legend>
      <c:legendPos val="r"/>
      <c:legendEntry>
        <c:idx val="0"/>
        <c:delete val="1"/>
      </c:legendEntry>
      <c:legendEntry>
        <c:idx val="1"/>
        <c:delete val="1"/>
      </c:legendEntry>
      <c:overlay val="0"/>
    </c:legend>
    <c:plotVisOnly val="1"/>
    <c:dispBlanksAs val="gap"/>
    <c:showDLblsOverMax val="0"/>
  </c:chart>
  <c:spPr>
    <a:ln>
      <a:solidFill>
        <a:schemeClr val="accent3"/>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F19C1D-FD57-446B-86ED-D20255888051}" type="datetimeFigureOut">
              <a:rPr lang="en-US" smtClean="0"/>
              <a:t>6/12/2018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34EC31-CFD6-4D5B-86CC-D383564C45DE}" type="slidenum">
              <a:rPr lang="en-US" smtClean="0"/>
              <a:t>‹#›</a:t>
            </a:fld>
            <a:endParaRPr lang="en-US"/>
          </a:p>
        </p:txBody>
      </p:sp>
    </p:spTree>
    <p:extLst>
      <p:ext uri="{BB962C8B-B14F-4D97-AF65-F5344CB8AC3E}">
        <p14:creationId xmlns:p14="http://schemas.microsoft.com/office/powerpoint/2010/main" val="3968127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F514D-A94B-E24D-9D4C-776F4E9DB6D5}" type="datetimeFigureOut">
              <a:rPr lang="en-US" smtClean="0"/>
              <a:t>6/12/2018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31A1C-7419-0243-906D-BDC1F643DC46}"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a:t>
            </a:fld>
            <a:endParaRPr lang="en-US"/>
          </a:p>
        </p:txBody>
      </p:sp>
    </p:spTree>
    <p:extLst>
      <p:ext uri="{BB962C8B-B14F-4D97-AF65-F5344CB8AC3E}">
        <p14:creationId xmlns:p14="http://schemas.microsoft.com/office/powerpoint/2010/main" val="193455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Numbers from WELS Statistical Reports. Individual offerings are offerings to WELS beyond those remitted by active congregations or their sub-organizations. These include gifts from individuals, foundations, closed congregations, etc. What amazing evidence of joyful generosity!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35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feel privileged to provide biblical resources for stewardship encouragement. </a:t>
            </a:r>
            <a:r>
              <a:rPr lang="en-US" dirty="0"/>
              <a:t>For all of these resources go to Ministry</a:t>
            </a:r>
            <a:r>
              <a:rPr lang="en-US" baseline="0" dirty="0"/>
              <a:t> of Christian Giving’s resource center on wels.net</a:t>
            </a:r>
            <a:r>
              <a:rPr lang="en-US" dirty="0"/>
              <a:t>. To subscribe to </a:t>
            </a:r>
            <a:r>
              <a:rPr lang="en-US" i="1" dirty="0"/>
              <a:t>Encouraging Word</a:t>
            </a:r>
            <a:r>
              <a:rPr lang="en-US" dirty="0"/>
              <a:t> go to wels.net/subscribe.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91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a:t>
            </a:r>
            <a:r>
              <a:rPr lang="en-US" baseline="0" dirty="0"/>
              <a:t> was written by two MN District pastors, and is based on the WELS School of Stewardship materials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WELS Ministry of Christian Giving, WELS Discipleship, and Northwestern Publishing House worked together to prepare and send a survey to parish pastors in April to learn the needs of congregations related to teaching stewardship. The results of the survey will guide the planning of the next stewardship program in 2019. </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291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congregational planned giving manual gives practical advice for regularly encouraging planned giving in your congregations and lists the free resources that are available to you. (It also explains how to set up a congregational endowment fund,</a:t>
            </a:r>
            <a:r>
              <a:rPr lang="en-US" baseline="0" dirty="0"/>
              <a:t> whether doing this quickly and easily through WELS Foundation or administering your own.)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614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025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grow in the grace of Christian giving, may the Holy Spirit enable us to rejoice in Jesus always to his glory, our good, and the benefit of souls around the world!</a:t>
            </a:r>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15</a:t>
            </a:fld>
            <a:endParaRPr lang="en-US"/>
          </a:p>
        </p:txBody>
      </p:sp>
    </p:spTree>
    <p:extLst>
      <p:ext uri="{BB962C8B-B14F-4D97-AF65-F5344CB8AC3E}">
        <p14:creationId xmlns:p14="http://schemas.microsoft.com/office/powerpoint/2010/main" val="194634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consider that Jesus – God’s Son and the world’s Savior – is our Great Heritage (a heritage to treasure and share), we will look to him for pardon, power, and perseverance when it comes to growing in the grace of giving.</a:t>
            </a:r>
          </a:p>
          <a:p>
            <a:endParaRPr lang="en-US" dirty="0"/>
          </a:p>
          <a:p>
            <a:r>
              <a:rPr lang="en-US" dirty="0"/>
              <a:t>The heritage of Christ’s giving is one of joy regarding his status before God, his task, its fruit, and his victory.</a:t>
            </a:r>
          </a:p>
        </p:txBody>
      </p:sp>
      <p:sp>
        <p:nvSpPr>
          <p:cNvPr id="4" name="Slide Number Placeholder 3"/>
          <p:cNvSpPr>
            <a:spLocks noGrp="1"/>
          </p:cNvSpPr>
          <p:nvPr>
            <p:ph type="sldNum" sz="quarter" idx="10"/>
          </p:nvPr>
        </p:nvSpPr>
        <p:spPr/>
        <p:txBody>
          <a:bodyPr/>
          <a:lstStyle/>
          <a:p>
            <a:fld id="{9F631A1C-7419-0243-906D-BDC1F643DC46}" type="slidenum">
              <a:rPr lang="en-US" smtClean="0"/>
              <a:t>2</a:t>
            </a:fld>
            <a:endParaRPr lang="en-US"/>
          </a:p>
        </p:txBody>
      </p:sp>
    </p:spTree>
    <p:extLst>
      <p:ext uri="{BB962C8B-B14F-4D97-AF65-F5344CB8AC3E}">
        <p14:creationId xmlns:p14="http://schemas.microsoft.com/office/powerpoint/2010/main" val="114598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heritage of Christian giving is joyfully thanking the Father for our blessed status and the privilege of living as his children of light – including the way we manage all that he’s given us.</a:t>
            </a:r>
          </a:p>
        </p:txBody>
      </p:sp>
      <p:sp>
        <p:nvSpPr>
          <p:cNvPr id="4" name="Slide Number Placeholder 3"/>
          <p:cNvSpPr>
            <a:spLocks noGrp="1"/>
          </p:cNvSpPr>
          <p:nvPr>
            <p:ph type="sldNum" sz="quarter" idx="10"/>
          </p:nvPr>
        </p:nvSpPr>
        <p:spPr/>
        <p:txBody>
          <a:bodyPr/>
          <a:lstStyle/>
          <a:p>
            <a:fld id="{9F631A1C-7419-0243-906D-BDC1F643DC46}" type="slidenum">
              <a:rPr lang="en-US" smtClean="0"/>
              <a:t>3</a:t>
            </a:fld>
            <a:endParaRPr lang="en-US"/>
          </a:p>
        </p:txBody>
      </p:sp>
    </p:spTree>
    <p:extLst>
      <p:ext uri="{BB962C8B-B14F-4D97-AF65-F5344CB8AC3E}">
        <p14:creationId xmlns:p14="http://schemas.microsoft.com/office/powerpoint/2010/main" val="327057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cs typeface="Calibri"/>
              </a:rPr>
              <a:t>Note the fruit of those who rejoice in the Lord!</a:t>
            </a:r>
            <a:r>
              <a:rPr lang="en-US" sz="1200" kern="1200" baseline="0" dirty="0">
                <a:solidFill>
                  <a:schemeClr val="tx1"/>
                </a:solidFill>
                <a:effectLst/>
                <a:latin typeface="+mn-lt"/>
                <a:cs typeface="Calibri"/>
              </a:rPr>
              <a:t> </a:t>
            </a:r>
            <a:r>
              <a:rPr lang="en-US" sz="1200" kern="1200" dirty="0">
                <a:solidFill>
                  <a:schemeClr val="tx1"/>
                </a:solidFill>
                <a:effectLst/>
                <a:latin typeface="+mn-lt"/>
                <a:cs typeface="Calibri"/>
              </a:rPr>
              <a:t>A</a:t>
            </a:r>
            <a:r>
              <a:rPr lang="en-US" sz="1200" kern="1200" baseline="0" dirty="0">
                <a:solidFill>
                  <a:schemeClr val="tx1"/>
                </a:solidFill>
                <a:effectLst/>
                <a:latin typeface="+mn-lt"/>
                <a:cs typeface="Calibri"/>
              </a:rPr>
              <a:t>verage w</a:t>
            </a:r>
            <a:r>
              <a:rPr lang="en-US" sz="1200" kern="1200" dirty="0">
                <a:solidFill>
                  <a:schemeClr val="tx1"/>
                </a:solidFill>
                <a:effectLst/>
                <a:latin typeface="+mn-lt"/>
                <a:cs typeface="Calibri"/>
              </a:rPr>
              <a:t>orship attendance and Bible class attendance in 2017 hold steady from 2016</a:t>
            </a:r>
            <a:r>
              <a:rPr lang="en-US" sz="1200" kern="1200" baseline="0" dirty="0">
                <a:solidFill>
                  <a:schemeClr val="tx1"/>
                </a:solidFill>
                <a:effectLst/>
                <a:latin typeface="+mn-lt"/>
                <a:cs typeface="Calibri"/>
              </a:rPr>
              <a:t>. Personal income to offerings stayed the same. Church offerings given as CMO is slightly down from 6.6% in 2016. (CMO + Other gifts to WELS = 7.1%.) There’s room to grow in all these areas; let’s ask our gracious Savior to increase our joy in his salvation!</a:t>
            </a:r>
            <a:endParaRPr lang="en-US" sz="1200" kern="1200" dirty="0">
              <a:solidFill>
                <a:schemeClr val="tx1"/>
              </a:solidFill>
              <a:effectLst/>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effectLst/>
                <a:latin typeface="+mn-lt"/>
                <a:ea typeface="+mn-ea"/>
                <a:cs typeface="+mn-cs"/>
              </a:rPr>
              <a:t>2.5% income figure</a:t>
            </a:r>
            <a:r>
              <a:rPr lang="en-US" sz="1200" kern="1200" dirty="0">
                <a:solidFill>
                  <a:schemeClr val="tx1"/>
                </a:solidFill>
                <a:effectLst/>
                <a:latin typeface="+mn-lt"/>
                <a:ea typeface="+mn-ea"/>
                <a:cs typeface="+mn-cs"/>
              </a:rPr>
              <a:t>—based</a:t>
            </a:r>
            <a:r>
              <a:rPr lang="en-US" sz="1200" kern="1200" baseline="0" dirty="0">
                <a:solidFill>
                  <a:schemeClr val="tx1"/>
                </a:solidFill>
                <a:effectLst/>
                <a:latin typeface="+mn-lt"/>
                <a:ea typeface="+mn-ea"/>
                <a:cs typeface="+mn-cs"/>
              </a:rPr>
              <a:t> on WELS 2017 Statistical Report and the U.S. Dept. of Commerce Bureau of Economic Analysis (divided per communicant giving figure for synod by U.S. per capita income</a:t>
            </a:r>
            <a:r>
              <a:rPr lang="en-US" sz="1200" b="0" kern="1200" baseline="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6.5% CMO figure</a:t>
            </a:r>
            <a:r>
              <a:rPr lang="en-US" sz="1200" kern="1200" dirty="0">
                <a:solidFill>
                  <a:schemeClr val="tx1"/>
                </a:solidFill>
                <a:effectLst/>
                <a:latin typeface="+mn-lt"/>
                <a:ea typeface="+mn-ea"/>
                <a:cs typeface="+mn-cs"/>
              </a:rPr>
              <a:t>—based</a:t>
            </a:r>
            <a:r>
              <a:rPr lang="en-US" sz="1200" kern="1200" baseline="0" dirty="0">
                <a:solidFill>
                  <a:schemeClr val="tx1"/>
                </a:solidFill>
                <a:effectLst/>
                <a:latin typeface="+mn-lt"/>
                <a:ea typeface="+mn-ea"/>
                <a:cs typeface="+mn-cs"/>
              </a:rPr>
              <a:t> on figures from WELS 2017 Statistical Report.</a:t>
            </a: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4</a:t>
            </a:fld>
            <a:endParaRPr lang="en-US"/>
          </a:p>
        </p:txBody>
      </p:sp>
    </p:spTree>
    <p:extLst>
      <p:ext uri="{BB962C8B-B14F-4D97-AF65-F5344CB8AC3E}">
        <p14:creationId xmlns:p14="http://schemas.microsoft.com/office/powerpoint/2010/main" val="244776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truly grateful to our</a:t>
            </a:r>
            <a:r>
              <a:rPr lang="en-US" baseline="0" dirty="0"/>
              <a:t> heavenly Father for the wonderful thank offerings his congregations gave him in 2017 for his worldwide work through our church body--$21.4 million.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Pacific Northwest District in 2017 gave $525,334 in offerings, 106.9 percent of the $491,538 projected – an average per communicant of $100.81.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5</a:t>
            </a:fld>
            <a:endParaRPr lang="en-US"/>
          </a:p>
        </p:txBody>
      </p:sp>
    </p:spTree>
    <p:extLst>
      <p:ext uri="{BB962C8B-B14F-4D97-AF65-F5344CB8AC3E}">
        <p14:creationId xmlns:p14="http://schemas.microsoft.com/office/powerpoint/2010/main" val="299748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evident that God’s people</a:t>
            </a:r>
            <a:r>
              <a:rPr lang="en-US" baseline="0" dirty="0"/>
              <a:t> </a:t>
            </a:r>
            <a:r>
              <a:rPr lang="en-US" dirty="0"/>
              <a:t>glorify</a:t>
            </a:r>
            <a:r>
              <a:rPr lang="en-US" baseline="0" dirty="0"/>
              <a:t> Jesus through their Congregation Mission Offerings. When we consider the gradual decline in our communicant population, we do well to praise our Savior for enabling his people to give as generously as they do. At the same time, let’s also recognize that our CMO aren’t keeping up with the approximately 3.5% annual increase in the cost of maintaining our present level of ministry. Let us ask God for his blessings of contentment, trust, and joy as we encourage growth in CMO and additional gifts from individuals.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24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setting CMO, we encourage</a:t>
            </a:r>
            <a:r>
              <a:rPr lang="en-US" baseline="0" dirty="0"/>
              <a:t> all our congregations to joyfully consider designating 10+percent of general offerings for CMO. The reason? Because you know the grace of our Lord Jesus Christ! Also, it’s the foundational source of synod support.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30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95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fiscal year 2017–18 (through March), WELS Christian giving counselors (12.52 full-time equivalents) conducted 2,420 free, confidential visits with God’s people and 244 presentations (Christian stewardship, Christian estate planning, or WELS Mission and Ministry) that helped facilitate $4.8 million in gifts received for WELS and $16.4 million in deferred expectancies for congregations, synod, and other WELS organizations.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Jesus is blessing our service to his people and him!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31A1C-7419-0243-906D-BDC1F643D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4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0314140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78337378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08841477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90BDE4-D2C6-8B4C-A209-838828D7BE78}"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6928994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9613702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0BDE4-D2C6-8B4C-A209-838828D7BE78}"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9733648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0BDE4-D2C6-8B4C-A209-838828D7BE78}"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2801649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0BDE4-D2C6-8B4C-A209-838828D7BE78}"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5589617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0BDE4-D2C6-8B4C-A209-838828D7BE78}"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188629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0BDE4-D2C6-8B4C-A209-838828D7BE78}"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2318920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6313798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445878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06740238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54645942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0353182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90BDE4-D2C6-8B4C-A209-838828D7BE78}"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94522146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9313905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0BDE4-D2C6-8B4C-A209-838828D7BE78}"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33224464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0BDE4-D2C6-8B4C-A209-838828D7BE78}"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1198526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0BDE4-D2C6-8B4C-A209-838828D7BE78}"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40723289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0BDE4-D2C6-8B4C-A209-838828D7BE78}"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3416428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0BDE4-D2C6-8B4C-A209-838828D7BE78}"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1926601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70605367"/>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89016735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4353705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97566387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50120646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45831615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8FCC9-B934-0545-8268-2E492E45B4FE}"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68880429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D78FCC9-B934-0545-8268-2E492E45B4FE}"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79692873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FCC9-B934-0545-8268-2E492E45B4FE}"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91872138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4287895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611465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6/12/2018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7" name="Picture 6">
            <a:extLst>
              <a:ext uri="{FF2B5EF4-FFF2-40B4-BE49-F238E27FC236}">
                <a16:creationId xmlns:a16="http://schemas.microsoft.com/office/drawing/2014/main" id="{91F26F16-A3DF-494B-879F-28D64D55BBF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26881750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4618" y="365125"/>
            <a:ext cx="75391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BDE4-D2C6-8B4C-A209-838828D7BE78}" type="datetimeFigureOut">
              <a:rPr lang="en-US" smtClean="0"/>
              <a:t>6/12/2018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88972-D37A-EF42-B554-E7B4E3203EE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2856" y="365125"/>
            <a:ext cx="3278544" cy="1213138"/>
          </a:xfrm>
          <a:prstGeom prst="rect">
            <a:avLst/>
          </a:prstGeom>
        </p:spPr>
      </p:pic>
      <p:cxnSp>
        <p:nvCxnSpPr>
          <p:cNvPr id="9" name="Straight Connector 8"/>
          <p:cNvCxnSpPr/>
          <p:nvPr userDrawn="1"/>
        </p:nvCxnSpPr>
        <p:spPr>
          <a:xfrm>
            <a:off x="3943927" y="1457182"/>
            <a:ext cx="7409873" cy="9236"/>
          </a:xfrm>
          <a:prstGeom prst="line">
            <a:avLst/>
          </a:prstGeom>
          <a:ln w="38100">
            <a:solidFill>
              <a:srgbClr val="14B6C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21413" y="5906222"/>
            <a:ext cx="1589587" cy="541482"/>
          </a:xfrm>
          <a:prstGeom prst="rect">
            <a:avLst/>
          </a:prstGeom>
        </p:spPr>
      </p:pic>
      <p:sp>
        <p:nvSpPr>
          <p:cNvPr id="8" name="Rectangle 7">
            <a:extLst>
              <a:ext uri="{FF2B5EF4-FFF2-40B4-BE49-F238E27FC236}">
                <a16:creationId xmlns:a16="http://schemas.microsoft.com/office/drawing/2014/main" id="{2141D3D5-16ED-4853-BCA2-E2858AEDDBD0}"/>
              </a:ext>
            </a:extLst>
          </p:cNvPr>
          <p:cNvSpPr/>
          <p:nvPr userDrawn="1"/>
        </p:nvSpPr>
        <p:spPr>
          <a:xfrm>
            <a:off x="1673525" y="1302589"/>
            <a:ext cx="1802920" cy="16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4692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4618" y="365125"/>
            <a:ext cx="75391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BDE4-D2C6-8B4C-A209-838828D7BE78}" type="datetimeFigureOut">
              <a:rPr lang="en-US" smtClean="0"/>
              <a:t>6/12/2018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88972-D37A-EF42-B554-E7B4E3203EE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2856" y="365125"/>
            <a:ext cx="3278544" cy="1213138"/>
          </a:xfrm>
          <a:prstGeom prst="rect">
            <a:avLst/>
          </a:prstGeom>
        </p:spPr>
      </p:pic>
      <p:cxnSp>
        <p:nvCxnSpPr>
          <p:cNvPr id="9" name="Straight Connector 8"/>
          <p:cNvCxnSpPr/>
          <p:nvPr userDrawn="1"/>
        </p:nvCxnSpPr>
        <p:spPr>
          <a:xfrm>
            <a:off x="3943927" y="1457182"/>
            <a:ext cx="7409873" cy="9236"/>
          </a:xfrm>
          <a:prstGeom prst="line">
            <a:avLst/>
          </a:prstGeom>
          <a:ln w="38100">
            <a:solidFill>
              <a:srgbClr val="14B6C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21413" y="5906222"/>
            <a:ext cx="1589587" cy="541482"/>
          </a:xfrm>
          <a:prstGeom prst="rect">
            <a:avLst/>
          </a:prstGeom>
        </p:spPr>
      </p:pic>
    </p:spTree>
    <p:extLst>
      <p:ext uri="{BB962C8B-B14F-4D97-AF65-F5344CB8AC3E}">
        <p14:creationId xmlns:p14="http://schemas.microsoft.com/office/powerpoint/2010/main" val="3057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915064" y="2575820"/>
            <a:ext cx="8768299" cy="8531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b="1" dirty="0">
                <a:effectLst>
                  <a:outerShdw blurRad="50800" dist="38100" dir="2700000" algn="tl" rotWithShape="0">
                    <a:prstClr val="black">
                      <a:alpha val="40000"/>
                    </a:prstClr>
                  </a:outerShdw>
                </a:effectLst>
                <a:latin typeface="Arial" charset="0"/>
                <a:ea typeface="Arial" charset="0"/>
                <a:cs typeface="Arial" charset="0"/>
              </a:rPr>
              <a:t>WELS Ministry of Christian Giving</a:t>
            </a:r>
          </a:p>
        </p:txBody>
      </p:sp>
      <p:sp>
        <p:nvSpPr>
          <p:cNvPr id="6" name="Title 1"/>
          <p:cNvSpPr txBox="1">
            <a:spLocks/>
          </p:cNvSpPr>
          <p:nvPr/>
        </p:nvSpPr>
        <p:spPr>
          <a:xfrm>
            <a:off x="903641" y="599875"/>
            <a:ext cx="10660829"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Pacific Northwest District Convention</a:t>
            </a:r>
          </a:p>
        </p:txBody>
      </p:sp>
      <p:sp>
        <p:nvSpPr>
          <p:cNvPr id="7" name="Subtitle 2"/>
          <p:cNvSpPr txBox="1">
            <a:spLocks/>
          </p:cNvSpPr>
          <p:nvPr/>
        </p:nvSpPr>
        <p:spPr>
          <a:xfrm>
            <a:off x="1228512" y="1060122"/>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cxnSp>
        <p:nvCxnSpPr>
          <p:cNvPr id="9" name="Straight Connector 8"/>
          <p:cNvCxnSpPr/>
          <p:nvPr/>
        </p:nvCxnSpPr>
        <p:spPr>
          <a:xfrm>
            <a:off x="3461454" y="1794777"/>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9013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Individual offerings</a:t>
            </a:r>
          </a:p>
        </p:txBody>
      </p:sp>
      <p:graphicFrame>
        <p:nvGraphicFramePr>
          <p:cNvPr id="5" name="Chart 4">
            <a:extLst>
              <a:ext uri="{FF2B5EF4-FFF2-40B4-BE49-F238E27FC236}">
                <a16:creationId xmlns:a16="http://schemas.microsoft.com/office/drawing/2014/main" id="{C77ADE74-6B47-4D5C-8F20-AB8FA5ABE01F}"/>
              </a:ext>
            </a:extLst>
          </p:cNvPr>
          <p:cNvGraphicFramePr>
            <a:graphicFrameLocks/>
          </p:cNvGraphicFramePr>
          <p:nvPr>
            <p:extLst>
              <p:ext uri="{D42A27DB-BD31-4B8C-83A1-F6EECF244321}">
                <p14:modId xmlns:p14="http://schemas.microsoft.com/office/powerpoint/2010/main" val="2730236177"/>
              </p:ext>
            </p:extLst>
          </p:nvPr>
        </p:nvGraphicFramePr>
        <p:xfrm>
          <a:off x="2180492" y="1620955"/>
          <a:ext cx="8169394" cy="487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83100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Resources</a:t>
            </a:r>
          </a:p>
        </p:txBody>
      </p:sp>
      <p:sp>
        <p:nvSpPr>
          <p:cNvPr id="5" name="Content Placeholder 4"/>
          <p:cNvSpPr>
            <a:spLocks noGrp="1"/>
          </p:cNvSpPr>
          <p:nvPr>
            <p:ph idx="1"/>
          </p:nvPr>
        </p:nvSpPr>
        <p:spPr>
          <a:xfrm>
            <a:off x="838200" y="1825625"/>
            <a:ext cx="7374147" cy="4351338"/>
          </a:xfrm>
        </p:spPr>
        <p:txBody>
          <a:bodyPr>
            <a:normAutofit fontScale="70000" lnSpcReduction="20000"/>
          </a:bodyPr>
          <a:lstStyle/>
          <a:p>
            <a:pPr marL="0" lvl="0" indent="0">
              <a:buNone/>
            </a:pPr>
            <a:r>
              <a:rPr lang="en-US" sz="4300" i="1" dirty="0"/>
              <a:t>An Encouraging Word</a:t>
            </a:r>
          </a:p>
          <a:p>
            <a:pPr>
              <a:lnSpc>
                <a:spcPct val="120000"/>
              </a:lnSpc>
            </a:pPr>
            <a:r>
              <a:rPr lang="en-US" sz="3400" dirty="0"/>
              <a:t>Stewardship tips</a:t>
            </a:r>
          </a:p>
          <a:p>
            <a:pPr>
              <a:lnSpc>
                <a:spcPct val="120000"/>
              </a:lnSpc>
            </a:pPr>
            <a:r>
              <a:rPr lang="en-US" sz="3400" dirty="0"/>
              <a:t>News and updates on resources</a:t>
            </a:r>
          </a:p>
          <a:p>
            <a:pPr>
              <a:lnSpc>
                <a:spcPct val="120000"/>
              </a:lnSpc>
            </a:pPr>
            <a:r>
              <a:rPr lang="en-US" sz="3400" dirty="0"/>
              <a:t>Prayers for synod ministry</a:t>
            </a:r>
          </a:p>
          <a:p>
            <a:pPr>
              <a:lnSpc>
                <a:spcPct val="120000"/>
              </a:lnSpc>
            </a:pPr>
            <a:r>
              <a:rPr lang="en-US" sz="3400" dirty="0"/>
              <a:t>“Stewardship by the Lectionary” devotionals based on weekly readings share God’s stewardship truths according to the </a:t>
            </a:r>
            <a:r>
              <a:rPr lang="en-US" sz="3400" dirty="0" err="1"/>
              <a:t>pericope</a:t>
            </a:r>
            <a:endParaRPr lang="en-US" sz="3400" dirty="0"/>
          </a:p>
          <a:p>
            <a:pPr>
              <a:lnSpc>
                <a:spcPct val="120000"/>
              </a:lnSpc>
            </a:pPr>
            <a:r>
              <a:rPr lang="en-US" sz="3400" dirty="0"/>
              <a:t>Cut and paste planned giving articles</a:t>
            </a:r>
          </a:p>
          <a:p>
            <a:pPr marL="0" indent="0">
              <a:lnSpc>
                <a:spcPct val="120000"/>
              </a:lnSpc>
              <a:buNone/>
            </a:pPr>
            <a:r>
              <a:rPr lang="en-US" sz="3400" dirty="0">
                <a:solidFill>
                  <a:srgbClr val="0000FF"/>
                </a:solidFill>
              </a:rPr>
              <a:t>   wels.net/subscribe</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71" y="1639098"/>
            <a:ext cx="2285865" cy="6642261"/>
          </a:xfrm>
          <a:prstGeom prst="rect">
            <a:avLst/>
          </a:prstGeom>
        </p:spPr>
      </p:pic>
    </p:spTree>
    <p:extLst>
      <p:ext uri="{BB962C8B-B14F-4D97-AF65-F5344CB8AC3E}">
        <p14:creationId xmlns:p14="http://schemas.microsoft.com/office/powerpoint/2010/main" val="232739406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Resources</a:t>
            </a:r>
          </a:p>
        </p:txBody>
      </p:sp>
      <p:sp>
        <p:nvSpPr>
          <p:cNvPr id="5" name="Content Placeholder 4"/>
          <p:cNvSpPr>
            <a:spLocks noGrp="1"/>
          </p:cNvSpPr>
          <p:nvPr>
            <p:ph idx="1"/>
          </p:nvPr>
        </p:nvSpPr>
        <p:spPr>
          <a:xfrm>
            <a:off x="838200" y="1825625"/>
            <a:ext cx="7262309" cy="4351338"/>
          </a:xfrm>
        </p:spPr>
        <p:txBody>
          <a:bodyPr>
            <a:normAutofit/>
          </a:bodyPr>
          <a:lstStyle/>
          <a:p>
            <a:pPr marL="0" lvl="0" indent="0">
              <a:buNone/>
            </a:pPr>
            <a:r>
              <a:rPr lang="en-US" sz="3000" dirty="0"/>
              <a:t>Stewardship program: </a:t>
            </a:r>
            <a:r>
              <a:rPr lang="en-US" sz="3000" i="1" dirty="0"/>
              <a:t>Joyful Generosity</a:t>
            </a:r>
          </a:p>
          <a:p>
            <a:r>
              <a:rPr lang="en-US" dirty="0"/>
              <a:t>Worship helps</a:t>
            </a:r>
          </a:p>
          <a:p>
            <a:r>
              <a:rPr lang="en-US" dirty="0"/>
              <a:t>Bible study</a:t>
            </a:r>
          </a:p>
          <a:p>
            <a:r>
              <a:rPr lang="en-US" dirty="0"/>
              <a:t>Personal devotions</a:t>
            </a:r>
          </a:p>
          <a:p>
            <a:r>
              <a:rPr lang="en-US" dirty="0"/>
              <a:t>Shares the Bible’s clear teachings on the management of our possessions</a:t>
            </a:r>
          </a:p>
          <a:p>
            <a:pPr marL="0" indent="0">
              <a:buNone/>
            </a:pPr>
            <a:r>
              <a:rPr lang="en-US" dirty="0">
                <a:solidFill>
                  <a:srgbClr val="0000FF"/>
                </a:solidFill>
              </a:rPr>
              <a:t>  wels.net/stewardship</a:t>
            </a:r>
          </a:p>
          <a:p>
            <a:endParaRPr lang="en-US" sz="3200"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509" y="1982855"/>
            <a:ext cx="3725011" cy="2233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585980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Resources</a:t>
            </a:r>
          </a:p>
        </p:txBody>
      </p:sp>
      <p:sp>
        <p:nvSpPr>
          <p:cNvPr id="5" name="Content Placeholder 4"/>
          <p:cNvSpPr>
            <a:spLocks noGrp="1"/>
          </p:cNvSpPr>
          <p:nvPr>
            <p:ph idx="1"/>
          </p:nvPr>
        </p:nvSpPr>
        <p:spPr>
          <a:xfrm>
            <a:off x="838200" y="1825625"/>
            <a:ext cx="9789543" cy="4351338"/>
          </a:xfrm>
        </p:spPr>
        <p:txBody>
          <a:bodyPr>
            <a:normAutofit/>
          </a:bodyPr>
          <a:lstStyle/>
          <a:p>
            <a:pPr marL="0" lvl="0" indent="0">
              <a:buNone/>
            </a:pPr>
            <a:r>
              <a:rPr lang="en-US" sz="3200" dirty="0"/>
              <a:t>Congregational planned giving program</a:t>
            </a:r>
          </a:p>
          <a:p>
            <a:r>
              <a:rPr lang="en-US" dirty="0"/>
              <a:t>A guide for encouraging planned giving in your church using synod resources and the assistance of your local giving counselor</a:t>
            </a:r>
          </a:p>
          <a:p>
            <a:r>
              <a:rPr lang="en-US" dirty="0"/>
              <a:t>Includes “quick starts” to promoting planned giving and setting up an endowment as well as more complex options</a:t>
            </a:r>
          </a:p>
          <a:p>
            <a:pPr marL="0" indent="0">
              <a:buNone/>
            </a:pPr>
            <a:r>
              <a:rPr lang="en-US" dirty="0">
                <a:solidFill>
                  <a:srgbClr val="0000FF"/>
                </a:solidFill>
              </a:rPr>
              <a:t>  wels.net/</a:t>
            </a:r>
            <a:r>
              <a:rPr lang="en-US" dirty="0" err="1">
                <a:solidFill>
                  <a:srgbClr val="0000FF"/>
                </a:solidFill>
              </a:rPr>
              <a:t>plannedgivingprogram</a:t>
            </a:r>
            <a:endParaRPr lang="en-US" sz="3200" dirty="0"/>
          </a:p>
          <a:p>
            <a:endParaRPr lang="en-US" dirty="0"/>
          </a:p>
        </p:txBody>
      </p:sp>
    </p:spTree>
    <p:extLst>
      <p:ext uri="{BB962C8B-B14F-4D97-AF65-F5344CB8AC3E}">
        <p14:creationId xmlns:p14="http://schemas.microsoft.com/office/powerpoint/2010/main" val="267635059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Resources</a:t>
            </a:r>
          </a:p>
        </p:txBody>
      </p:sp>
      <p:sp>
        <p:nvSpPr>
          <p:cNvPr id="5" name="Content Placeholder 4"/>
          <p:cNvSpPr>
            <a:spLocks noGrp="1"/>
          </p:cNvSpPr>
          <p:nvPr>
            <p:ph idx="1"/>
          </p:nvPr>
        </p:nvSpPr>
        <p:spPr>
          <a:xfrm>
            <a:off x="838200" y="1825625"/>
            <a:ext cx="9789543" cy="4351338"/>
          </a:xfrm>
        </p:spPr>
        <p:txBody>
          <a:bodyPr>
            <a:normAutofit fontScale="92500" lnSpcReduction="10000"/>
          </a:bodyPr>
          <a:lstStyle/>
          <a:p>
            <a:pPr marL="0" indent="0">
              <a:buNone/>
            </a:pPr>
            <a:r>
              <a:rPr lang="en-US" sz="3500" dirty="0"/>
              <a:t>Mission and Ministry </a:t>
            </a:r>
            <a:r>
              <a:rPr lang="en-US" sz="3500" b="1" dirty="0"/>
              <a:t>Sunday, October 21, 2018</a:t>
            </a:r>
          </a:p>
          <a:p>
            <a:r>
              <a:rPr lang="en-US" sz="3000" dirty="0"/>
              <a:t>WELS will provide worship, Bible study, and other resources to aid in a traditional-style mission festival.</a:t>
            </a:r>
          </a:p>
          <a:p>
            <a:r>
              <a:rPr lang="en-US" sz="3000" dirty="0"/>
              <a:t>Let’s recommit ourselves to Christ’s Great Commission locally and through the opportunities God gives us as a synod.</a:t>
            </a:r>
          </a:p>
          <a:p>
            <a:r>
              <a:rPr lang="en-US" sz="3000" dirty="0"/>
              <a:t>Special offerings can go to a designation chosen by the congregation or to “WELS Mission and Ministry” that supports our daily gospel work.</a:t>
            </a:r>
          </a:p>
          <a:p>
            <a:pPr marL="0" indent="0">
              <a:buNone/>
            </a:pPr>
            <a:r>
              <a:rPr lang="en-US" sz="3000" dirty="0">
                <a:solidFill>
                  <a:srgbClr val="0000FF"/>
                </a:solidFill>
              </a:rPr>
              <a:t>  mcg.welsrc.net/mission-festival</a:t>
            </a:r>
          </a:p>
          <a:p>
            <a:endParaRPr lang="en-US" sz="3200" dirty="0"/>
          </a:p>
          <a:p>
            <a:endParaRPr lang="en-US" dirty="0"/>
          </a:p>
        </p:txBody>
      </p:sp>
    </p:spTree>
    <p:extLst>
      <p:ext uri="{BB962C8B-B14F-4D97-AF65-F5344CB8AC3E}">
        <p14:creationId xmlns:p14="http://schemas.microsoft.com/office/powerpoint/2010/main" val="229079625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Scriptural encouragement</a:t>
            </a:r>
          </a:p>
        </p:txBody>
      </p:sp>
      <p:sp>
        <p:nvSpPr>
          <p:cNvPr id="5" name="Content Placeholder 4"/>
          <p:cNvSpPr>
            <a:spLocks noGrp="1"/>
          </p:cNvSpPr>
          <p:nvPr>
            <p:ph idx="1"/>
          </p:nvPr>
        </p:nvSpPr>
        <p:spPr/>
        <p:txBody>
          <a:bodyPr>
            <a:normAutofit/>
          </a:bodyPr>
          <a:lstStyle/>
          <a:p>
            <a:pPr marL="0" indent="0">
              <a:buNone/>
            </a:pPr>
            <a:endParaRPr lang="en-US" sz="3600" dirty="0"/>
          </a:p>
          <a:p>
            <a:pPr marL="0" indent="0">
              <a:buNone/>
            </a:pPr>
            <a:r>
              <a:rPr lang="en-US" sz="3600" i="1" dirty="0"/>
              <a:t>Rejoice in the Lord always. I will say it again: Rejoice (Philippians 4:4)!</a:t>
            </a:r>
          </a:p>
        </p:txBody>
      </p:sp>
    </p:spTree>
    <p:extLst>
      <p:ext uri="{BB962C8B-B14F-4D97-AF65-F5344CB8AC3E}">
        <p14:creationId xmlns:p14="http://schemas.microsoft.com/office/powerpoint/2010/main" val="15758504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Christ’s giving is joyful</a:t>
            </a:r>
          </a:p>
        </p:txBody>
      </p:sp>
      <p:sp>
        <p:nvSpPr>
          <p:cNvPr id="5" name="Content Placeholder 4"/>
          <p:cNvSpPr>
            <a:spLocks noGrp="1"/>
          </p:cNvSpPr>
          <p:nvPr>
            <p:ph idx="1"/>
          </p:nvPr>
        </p:nvSpPr>
        <p:spPr/>
        <p:txBody>
          <a:bodyPr>
            <a:normAutofit/>
          </a:bodyPr>
          <a:lstStyle/>
          <a:p>
            <a:pPr marL="0" indent="0">
              <a:buNone/>
            </a:pPr>
            <a:endParaRPr lang="en-US" sz="3600" dirty="0"/>
          </a:p>
          <a:p>
            <a:pPr marL="0" indent="0">
              <a:buNone/>
            </a:pPr>
            <a:r>
              <a:rPr lang="en-US" sz="3600" i="1" dirty="0"/>
              <a:t>For </a:t>
            </a:r>
            <a:r>
              <a:rPr lang="en-US" sz="3600" b="1" i="1" dirty="0"/>
              <a:t>the joy set before him </a:t>
            </a:r>
            <a:r>
              <a:rPr lang="en-US" sz="3600" i="1" dirty="0"/>
              <a:t>[Jesus] endured the cross, scorning its shame, and sat down at the right hand of the throne of God </a:t>
            </a:r>
            <a:r>
              <a:rPr lang="en-US" sz="3600" dirty="0"/>
              <a:t>(Hebrews 12:2).</a:t>
            </a:r>
          </a:p>
        </p:txBody>
      </p:sp>
    </p:spTree>
    <p:extLst>
      <p:ext uri="{BB962C8B-B14F-4D97-AF65-F5344CB8AC3E}">
        <p14:creationId xmlns:p14="http://schemas.microsoft.com/office/powerpoint/2010/main" val="100738416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6377" y="365125"/>
            <a:ext cx="7539182" cy="1325563"/>
          </a:xfrm>
        </p:spPr>
        <p:txBody>
          <a:bodyPr>
            <a:normAutofit/>
          </a:bodyPr>
          <a:lstStyle/>
          <a:p>
            <a:r>
              <a:rPr lang="en-US" sz="4800" dirty="0"/>
              <a:t>A Christian’s giving is joyful</a:t>
            </a:r>
          </a:p>
        </p:txBody>
      </p:sp>
      <p:sp>
        <p:nvSpPr>
          <p:cNvPr id="5" name="Content Placeholder 4"/>
          <p:cNvSpPr>
            <a:spLocks noGrp="1"/>
          </p:cNvSpPr>
          <p:nvPr>
            <p:ph idx="1"/>
          </p:nvPr>
        </p:nvSpPr>
        <p:spPr/>
        <p:txBody>
          <a:bodyPr>
            <a:normAutofit/>
          </a:bodyPr>
          <a:lstStyle/>
          <a:p>
            <a:pPr marL="0" indent="0">
              <a:buNone/>
            </a:pPr>
            <a:endParaRPr lang="en-US" sz="3600" dirty="0"/>
          </a:p>
          <a:p>
            <a:pPr marL="0" indent="0">
              <a:buNone/>
            </a:pPr>
            <a:r>
              <a:rPr lang="en-US" sz="3600" b="1" i="1" dirty="0"/>
              <a:t>Joyfully [give] </a:t>
            </a:r>
            <a:r>
              <a:rPr lang="en-US" sz="3600" i="1" dirty="0"/>
              <a:t>thanks to the Father, who has qualified you to share in the inheritance of his holy people in the kingdom of light</a:t>
            </a:r>
            <a:r>
              <a:rPr lang="en-US" sz="3600" dirty="0"/>
              <a:t> (Col. 1:11-12).</a:t>
            </a:r>
          </a:p>
        </p:txBody>
      </p:sp>
    </p:spTree>
    <p:extLst>
      <p:ext uri="{BB962C8B-B14F-4D97-AF65-F5344CB8AC3E}">
        <p14:creationId xmlns:p14="http://schemas.microsoft.com/office/powerpoint/2010/main" val="297614354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dirty="0"/>
              <a:t>Worship and Bible study 2017</a:t>
            </a:r>
          </a:p>
        </p:txBody>
      </p:sp>
      <p:sp>
        <p:nvSpPr>
          <p:cNvPr id="10" name="Rectangle 9"/>
          <p:cNvSpPr/>
          <p:nvPr/>
        </p:nvSpPr>
        <p:spPr>
          <a:xfrm>
            <a:off x="7521641" y="1721805"/>
            <a:ext cx="3832159" cy="4282180"/>
          </a:xfrm>
          <a:prstGeom prst="rect">
            <a:avLst/>
          </a:prstGeom>
          <a:solidFill>
            <a:srgbClr val="0070C0">
              <a:alpha val="85882"/>
            </a:srgbClr>
          </a:solidFill>
          <a:ln w="25400" cap="flat" cmpd="sng" algn="ctr">
            <a:noFill/>
            <a:prstDash val="solid"/>
          </a:ln>
          <a:effectLst/>
        </p:spPr>
        <p:txBody>
          <a:bodyPr rtlCol="0" anchor="ctr"/>
          <a:lstStyle/>
          <a:p>
            <a:pPr algn="ctr">
              <a:defRPr/>
            </a:pPr>
            <a:endParaRPr lang="en-US" kern="0">
              <a:solidFill>
                <a:srgbClr val="FF0000"/>
              </a:solidFill>
              <a:latin typeface="Calibri"/>
              <a:ea typeface="ＭＳ Ｐゴシック" charset="0"/>
            </a:endParaRPr>
          </a:p>
        </p:txBody>
      </p:sp>
      <p:sp>
        <p:nvSpPr>
          <p:cNvPr id="11" name="TextBox 10"/>
          <p:cNvSpPr txBox="1"/>
          <p:nvPr/>
        </p:nvSpPr>
        <p:spPr>
          <a:xfrm>
            <a:off x="7692656" y="2445790"/>
            <a:ext cx="3661144" cy="2923108"/>
          </a:xfrm>
          <a:prstGeom prst="rect">
            <a:avLst/>
          </a:prstGeom>
          <a:noFill/>
        </p:spPr>
        <p:txBody>
          <a:bodyPr wrap="square" rtlCol="0">
            <a:spAutoFit/>
          </a:bodyPr>
          <a:lstStyle/>
          <a:p>
            <a:pPr marL="285750" indent="-285750">
              <a:lnSpc>
                <a:spcPct val="130000"/>
              </a:lnSpc>
              <a:buFont typeface="Wingdings" charset="2"/>
              <a:buChar char="§"/>
              <a:defRPr/>
            </a:pPr>
            <a:r>
              <a:rPr lang="en-US" altLang="en-US" sz="2400" dirty="0">
                <a:solidFill>
                  <a:prstClr val="white"/>
                </a:solidFill>
                <a:ea typeface="ＭＳ Ｐゴシック" charset="0"/>
                <a:cs typeface="Arial"/>
              </a:rPr>
              <a:t>42% in worship</a:t>
            </a:r>
          </a:p>
          <a:p>
            <a:pPr marL="285750" indent="-285750">
              <a:lnSpc>
                <a:spcPct val="130000"/>
              </a:lnSpc>
              <a:buFont typeface="Wingdings" charset="2"/>
              <a:buChar char="§"/>
              <a:defRPr/>
            </a:pPr>
            <a:r>
              <a:rPr lang="en-US" altLang="en-US" sz="2400" dirty="0">
                <a:solidFill>
                  <a:prstClr val="white"/>
                </a:solidFill>
                <a:ea typeface="ＭＳ Ｐゴシック" charset="0"/>
                <a:cs typeface="Arial"/>
              </a:rPr>
              <a:t>15% in Bible class</a:t>
            </a:r>
          </a:p>
          <a:p>
            <a:pPr marL="285750" indent="-285750">
              <a:lnSpc>
                <a:spcPct val="130000"/>
              </a:lnSpc>
              <a:buFont typeface="Wingdings" charset="2"/>
              <a:buChar char="§"/>
              <a:defRPr/>
            </a:pPr>
            <a:r>
              <a:rPr lang="en-US" altLang="en-US" sz="2400" dirty="0">
                <a:solidFill>
                  <a:prstClr val="white"/>
                </a:solidFill>
                <a:ea typeface="ＭＳ Ｐゴシック" charset="0"/>
                <a:cs typeface="Arial"/>
              </a:rPr>
              <a:t>2.5% of income to offerings</a:t>
            </a:r>
          </a:p>
          <a:p>
            <a:pPr marL="285750" indent="-285750">
              <a:lnSpc>
                <a:spcPct val="130000"/>
              </a:lnSpc>
              <a:buFont typeface="Wingdings" charset="2"/>
              <a:buChar char="§"/>
              <a:defRPr/>
            </a:pPr>
            <a:r>
              <a:rPr lang="en-US" altLang="en-US" sz="2400" dirty="0">
                <a:solidFill>
                  <a:prstClr val="white"/>
                </a:solidFill>
                <a:ea typeface="ＭＳ Ｐゴシック" charset="0"/>
                <a:cs typeface="Arial"/>
              </a:rPr>
              <a:t>6.5% of church offerings given as CMO</a:t>
            </a:r>
          </a:p>
        </p:txBody>
      </p:sp>
      <p:pic>
        <p:nvPicPr>
          <p:cNvPr id="3" name="Picture 2">
            <a:extLst>
              <a:ext uri="{FF2B5EF4-FFF2-40B4-BE49-F238E27FC236}">
                <a16:creationId xmlns:a16="http://schemas.microsoft.com/office/drawing/2014/main" id="{0742EC14-D05C-40B8-8F1D-253DD9ED5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91" y="1721805"/>
            <a:ext cx="6706832" cy="4282180"/>
          </a:xfrm>
          <a:prstGeom prst="rect">
            <a:avLst/>
          </a:prstGeom>
        </p:spPr>
      </p:pic>
    </p:spTree>
    <p:extLst>
      <p:ext uri="{BB962C8B-B14F-4D97-AF65-F5344CB8AC3E}">
        <p14:creationId xmlns:p14="http://schemas.microsoft.com/office/powerpoint/2010/main" val="127379105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a:t>Congregation Mission Offerings</a:t>
            </a:r>
          </a:p>
        </p:txBody>
      </p:sp>
      <p:sp>
        <p:nvSpPr>
          <p:cNvPr id="5" name="Content Placeholder 4"/>
          <p:cNvSpPr>
            <a:spLocks noGrp="1"/>
          </p:cNvSpPr>
          <p:nvPr>
            <p:ph idx="1"/>
          </p:nvPr>
        </p:nvSpPr>
        <p:spPr/>
        <p:txBody>
          <a:bodyPr>
            <a:normAutofit/>
          </a:bodyPr>
          <a:lstStyle/>
          <a:p>
            <a:pPr>
              <a:lnSpc>
                <a:spcPct val="100000"/>
              </a:lnSpc>
            </a:pPr>
            <a:r>
              <a:rPr lang="en-US" sz="3200" b="1" dirty="0"/>
              <a:t>2017 offerings</a:t>
            </a:r>
            <a:r>
              <a:rPr lang="en-US" sz="3200" dirty="0"/>
              <a:t> totaled $21.4 million. This was 0.7 percent above commitments and 1.4 percent above prior year receipts. </a:t>
            </a:r>
            <a:r>
              <a:rPr lang="en-US" sz="3200" b="1" dirty="0">
                <a:solidFill>
                  <a:srgbClr val="FF0000"/>
                </a:solidFill>
              </a:rPr>
              <a:t>Pacific Northwest District: $525,334 (106.9 percent).</a:t>
            </a:r>
          </a:p>
          <a:p>
            <a:pPr>
              <a:lnSpc>
                <a:spcPct val="100000"/>
              </a:lnSpc>
            </a:pPr>
            <a:r>
              <a:rPr lang="en-US" sz="3200" b="1" dirty="0"/>
              <a:t>2018 subscriptions</a:t>
            </a:r>
            <a:r>
              <a:rPr lang="en-US" sz="3200" dirty="0"/>
              <a:t> point to a decrease of 0.5 percent from 2017 actual offerings.</a:t>
            </a:r>
          </a:p>
          <a:p>
            <a:pPr>
              <a:lnSpc>
                <a:spcPct val="100000"/>
              </a:lnSpc>
            </a:pPr>
            <a:r>
              <a:rPr lang="en-US" sz="3200" dirty="0"/>
              <a:t>We thank the Lord and his people for these gifts and commitments.</a:t>
            </a:r>
          </a:p>
          <a:p>
            <a:endParaRPr lang="en-US" dirty="0"/>
          </a:p>
        </p:txBody>
      </p:sp>
    </p:spTree>
    <p:extLst>
      <p:ext uri="{BB962C8B-B14F-4D97-AF65-F5344CB8AC3E}">
        <p14:creationId xmlns:p14="http://schemas.microsoft.com/office/powerpoint/2010/main" val="185745923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a:t>Congregation Mission Offerings</a:t>
            </a:r>
          </a:p>
        </p:txBody>
      </p:sp>
      <p:sp>
        <p:nvSpPr>
          <p:cNvPr id="2" name="Content Placeholder 1"/>
          <p:cNvSpPr>
            <a:spLocks noGrp="1"/>
          </p:cNvSpPr>
          <p:nvPr>
            <p:ph idx="1"/>
          </p:nvPr>
        </p:nvSpPr>
        <p:spPr>
          <a:xfrm>
            <a:off x="838200" y="1532327"/>
            <a:ext cx="10515600" cy="4351338"/>
          </a:xfrm>
        </p:spPr>
        <p:txBody>
          <a:bodyPr/>
          <a:lstStyle/>
          <a:p>
            <a:r>
              <a:rPr lang="en-US" dirty="0"/>
              <a:t>Year to year CMO have remained level while communicant membership has gradually declined.</a:t>
            </a:r>
            <a:endParaRPr lang="en-US" dirty="0">
              <a:highlight>
                <a:srgbClr val="FFFF00"/>
              </a:highlight>
            </a:endParaRPr>
          </a:p>
          <a:p>
            <a:endParaRPr lang="en-US" dirty="0"/>
          </a:p>
        </p:txBody>
      </p:sp>
      <p:pic>
        <p:nvPicPr>
          <p:cNvPr id="5" name="Picture 4">
            <a:extLst>
              <a:ext uri="{FF2B5EF4-FFF2-40B4-BE49-F238E27FC236}">
                <a16:creationId xmlns:a16="http://schemas.microsoft.com/office/drawing/2014/main" id="{F9DBB672-D59A-436F-867C-9566EC99B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69" y="2260121"/>
            <a:ext cx="6761585" cy="4597879"/>
          </a:xfrm>
          <a:prstGeom prst="rect">
            <a:avLst/>
          </a:prstGeom>
        </p:spPr>
      </p:pic>
      <p:graphicFrame>
        <p:nvGraphicFramePr>
          <p:cNvPr id="6" name="Chart 5">
            <a:extLst>
              <a:ext uri="{FF2B5EF4-FFF2-40B4-BE49-F238E27FC236}">
                <a16:creationId xmlns:a16="http://schemas.microsoft.com/office/drawing/2014/main" id="{B2692757-7B4F-41D3-BBC6-445C0BF44906}"/>
              </a:ext>
            </a:extLst>
          </p:cNvPr>
          <p:cNvGraphicFramePr>
            <a:graphicFrameLocks/>
          </p:cNvGraphicFramePr>
          <p:nvPr>
            <p:extLst>
              <p:ext uri="{D42A27DB-BD31-4B8C-83A1-F6EECF244321}">
                <p14:modId xmlns:p14="http://schemas.microsoft.com/office/powerpoint/2010/main" val="256853852"/>
              </p:ext>
            </p:extLst>
          </p:nvPr>
        </p:nvGraphicFramePr>
        <p:xfrm>
          <a:off x="6395504" y="2762908"/>
          <a:ext cx="5699760" cy="37299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737366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100" dirty="0"/>
              <a:t>Congregation Mission Offerings</a:t>
            </a:r>
          </a:p>
        </p:txBody>
      </p:sp>
      <p:sp>
        <p:nvSpPr>
          <p:cNvPr id="5" name="Content Placeholder 4"/>
          <p:cNvSpPr>
            <a:spLocks noGrp="1"/>
          </p:cNvSpPr>
          <p:nvPr>
            <p:ph idx="1"/>
          </p:nvPr>
        </p:nvSpPr>
        <p:spPr/>
        <p:txBody>
          <a:bodyPr/>
          <a:lstStyle/>
          <a:p>
            <a:r>
              <a:rPr lang="en-US" sz="3200" dirty="0"/>
              <a:t>When setting CMO, aim for </a:t>
            </a:r>
            <a:r>
              <a:rPr lang="en-US" sz="3200" b="1" dirty="0">
                <a:solidFill>
                  <a:srgbClr val="FF0000"/>
                </a:solidFill>
              </a:rPr>
              <a:t>10%</a:t>
            </a:r>
            <a:r>
              <a:rPr lang="en-US" sz="3200" dirty="0"/>
              <a:t> of offerings. </a:t>
            </a:r>
          </a:p>
          <a:p>
            <a:pPr marL="225425" indent="0">
              <a:buNone/>
            </a:pPr>
            <a:r>
              <a:rPr lang="en-US" sz="3200" dirty="0"/>
              <a:t>If at or above this goal, encourage your congregation to maintain its generous support or consider increasing it as you’re able with God’s blessing.</a:t>
            </a:r>
          </a:p>
          <a:p>
            <a:pPr marL="0" indent="0">
              <a:buNone/>
            </a:pPr>
            <a:endParaRPr lang="en-US" sz="3200" i="1" dirty="0"/>
          </a:p>
          <a:p>
            <a:pPr marL="0" indent="0">
              <a:buNone/>
            </a:pPr>
            <a:r>
              <a:rPr lang="en-US" sz="3200" i="1" dirty="0"/>
              <a:t>“Excel in this grace of giving….</a:t>
            </a:r>
            <a:r>
              <a:rPr lang="en-US" sz="3200" b="1" i="1" dirty="0"/>
              <a:t>For you know the grace of our Lord Jesus Christ</a:t>
            </a:r>
            <a:r>
              <a:rPr lang="en-US" sz="3200" i="1" dirty="0"/>
              <a:t>” (2 Corinthians 8:7,9)</a:t>
            </a:r>
          </a:p>
          <a:p>
            <a:endParaRPr lang="en-US" dirty="0"/>
          </a:p>
        </p:txBody>
      </p:sp>
    </p:spTree>
    <p:extLst>
      <p:ext uri="{BB962C8B-B14F-4D97-AF65-F5344CB8AC3E}">
        <p14:creationId xmlns:p14="http://schemas.microsoft.com/office/powerpoint/2010/main" val="293746579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Individual offerings</a:t>
            </a:r>
          </a:p>
        </p:txBody>
      </p:sp>
      <p:sp>
        <p:nvSpPr>
          <p:cNvPr id="5" name="Content Placeholder 4"/>
          <p:cNvSpPr>
            <a:spLocks noGrp="1"/>
          </p:cNvSpPr>
          <p:nvPr>
            <p:ph idx="1"/>
          </p:nvPr>
        </p:nvSpPr>
        <p:spPr/>
        <p:txBody>
          <a:bodyPr/>
          <a:lstStyle/>
          <a:p>
            <a:pPr marL="0" indent="0">
              <a:buNone/>
            </a:pPr>
            <a:r>
              <a:rPr lang="en-US" dirty="0"/>
              <a:t>Your giving counselors:</a:t>
            </a:r>
          </a:p>
          <a:p>
            <a:r>
              <a:rPr lang="en-US" sz="3000" b="1" dirty="0"/>
              <a:t>Rev. Phil Spaude, Current Gifts</a:t>
            </a:r>
          </a:p>
          <a:p>
            <a:pPr marL="0" lvl="1" indent="0">
              <a:spcBef>
                <a:spcPts val="1000"/>
              </a:spcBef>
              <a:buNone/>
            </a:pPr>
            <a:r>
              <a:rPr lang="en-US" sz="2800" dirty="0"/>
              <a:t>	Phone: 612-720-1323</a:t>
            </a:r>
          </a:p>
          <a:p>
            <a:pPr marL="0" lvl="1" indent="0">
              <a:spcBef>
                <a:spcPts val="1000"/>
              </a:spcBef>
              <a:buNone/>
            </a:pPr>
            <a:r>
              <a:rPr lang="en-US" sz="2800" dirty="0"/>
              <a:t>	E-mail: philip.spaude@wels.net</a:t>
            </a:r>
          </a:p>
          <a:p>
            <a:r>
              <a:rPr lang="en-US" sz="3000" b="1" dirty="0"/>
              <a:t>Rev. Michael Hatzung, Deferred Gifts</a:t>
            </a:r>
          </a:p>
          <a:p>
            <a:pPr marL="0" indent="0">
              <a:buNone/>
            </a:pPr>
            <a:r>
              <a:rPr lang="en-US" dirty="0"/>
              <a:t>	Phone: 612-280-4491</a:t>
            </a:r>
          </a:p>
          <a:p>
            <a:pPr marL="0" indent="0">
              <a:buNone/>
            </a:pPr>
            <a:r>
              <a:rPr lang="en-US" dirty="0"/>
              <a:t>	E-mail: michael.hatzung@wels.net </a:t>
            </a:r>
          </a:p>
          <a:p>
            <a:pPr marL="0" indent="0">
              <a:buNone/>
            </a:pPr>
            <a:endParaRPr lang="en-US" dirty="0"/>
          </a:p>
        </p:txBody>
      </p:sp>
      <p:pic>
        <p:nvPicPr>
          <p:cNvPr id="9" name="Picture 8">
            <a:extLst>
              <a:ext uri="{FF2B5EF4-FFF2-40B4-BE49-F238E27FC236}">
                <a16:creationId xmlns:a16="http://schemas.microsoft.com/office/drawing/2014/main" id="{C7DD35BB-AA0F-4597-835D-69029D2C01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28570" y="2237034"/>
            <a:ext cx="1366086" cy="1621851"/>
          </a:xfrm>
          <a:prstGeom prst="rect">
            <a:avLst/>
          </a:prstGeom>
        </p:spPr>
      </p:pic>
      <p:pic>
        <p:nvPicPr>
          <p:cNvPr id="6" name="Picture 5">
            <a:extLst>
              <a:ext uri="{FF2B5EF4-FFF2-40B4-BE49-F238E27FC236}">
                <a16:creationId xmlns:a16="http://schemas.microsoft.com/office/drawing/2014/main" id="{CC642179-2A47-415F-BD38-2B129A3AD8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2892" b="4564"/>
          <a:stretch/>
        </p:blipFill>
        <p:spPr>
          <a:xfrm>
            <a:off x="8328571" y="3993822"/>
            <a:ext cx="1366086" cy="1621851"/>
          </a:xfrm>
          <a:prstGeom prst="rect">
            <a:avLst/>
          </a:prstGeom>
        </p:spPr>
      </p:pic>
    </p:spTree>
    <p:extLst>
      <p:ext uri="{BB962C8B-B14F-4D97-AF65-F5344CB8AC3E}">
        <p14:creationId xmlns:p14="http://schemas.microsoft.com/office/powerpoint/2010/main" val="402462675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Individual offerings</a:t>
            </a:r>
          </a:p>
        </p:txBody>
      </p:sp>
      <p:sp>
        <p:nvSpPr>
          <p:cNvPr id="5" name="Content Placeholder 4"/>
          <p:cNvSpPr>
            <a:spLocks noGrp="1"/>
          </p:cNvSpPr>
          <p:nvPr>
            <p:ph idx="1"/>
          </p:nvPr>
        </p:nvSpPr>
        <p:spPr/>
        <p:txBody>
          <a:bodyPr/>
          <a:lstStyle/>
          <a:p>
            <a:pPr marL="0" lvl="0" indent="0">
              <a:buNone/>
            </a:pPr>
            <a:r>
              <a:rPr lang="en-US" sz="3200" dirty="0"/>
              <a:t>In fiscal year 2016–17, WELS Christian giving counselors (11.8 full-time equivalents) conducted 3,119 free, confidential visits with God’s people that helped facilitate $5.4 million in gifts received and $45.8 million in gifts expected for WELS.</a:t>
            </a:r>
          </a:p>
          <a:p>
            <a:endParaRPr lang="en-US" dirty="0"/>
          </a:p>
        </p:txBody>
      </p:sp>
    </p:spTree>
    <p:extLst>
      <p:ext uri="{BB962C8B-B14F-4D97-AF65-F5344CB8AC3E}">
        <p14:creationId xmlns:p14="http://schemas.microsoft.com/office/powerpoint/2010/main" val="2461008488"/>
      </p:ext>
    </p:extLst>
  </p:cSld>
  <p:clrMapOvr>
    <a:masterClrMapping/>
  </p:clrMapOvr>
  <p:transition spd="slow">
    <p:fade/>
  </p:transition>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1DB08857978341B909967F629E5B52" ma:contentTypeVersion="5" ma:contentTypeDescription="Create a new document." ma:contentTypeScope="" ma:versionID="d59172c55336bf606a52650a6d6c91ac">
  <xsd:schema xmlns:xsd="http://www.w3.org/2001/XMLSchema" xmlns:xs="http://www.w3.org/2001/XMLSchema" xmlns:p="http://schemas.microsoft.com/office/2006/metadata/properties" xmlns:ns2="bdce1381-54c6-4e94-9768-2f8de58d8427" xmlns:ns3="df22c25c-6acd-4792-9055-1f4232d31a4d" targetNamespace="http://schemas.microsoft.com/office/2006/metadata/properties" ma:root="true" ma:fieldsID="dc38bdf06cfd8929fd2d7a6e59fee597" ns2:_="" ns3:_="">
    <xsd:import namespace="bdce1381-54c6-4e94-9768-2f8de58d8427"/>
    <xsd:import namespace="df22c25c-6acd-4792-9055-1f4232d31a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e1381-54c6-4e94-9768-2f8de58d84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22c25c-6acd-4792-9055-1f4232d31a4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dce1381-54c6-4e94-9768-2f8de58d8427">
      <UserInfo>
        <DisplayName>Kurt Lueneburg</DisplayName>
        <AccountId>21</AccountId>
        <AccountType/>
      </UserInfo>
      <UserInfo>
        <DisplayName>Adam Goede</DisplayName>
        <AccountId>17</AccountId>
        <AccountType/>
      </UserInfo>
    </SharedWithUsers>
  </documentManagement>
</p:properties>
</file>

<file path=customXml/itemProps1.xml><?xml version="1.0" encoding="utf-8"?>
<ds:datastoreItem xmlns:ds="http://schemas.openxmlformats.org/officeDocument/2006/customXml" ds:itemID="{68E1C163-4EC1-4E21-AE7A-ABAEEC723CDA}">
  <ds:schemaRefs>
    <ds:schemaRef ds:uri="http://schemas.microsoft.com/sharepoint/v3/contenttype/forms"/>
  </ds:schemaRefs>
</ds:datastoreItem>
</file>

<file path=customXml/itemProps2.xml><?xml version="1.0" encoding="utf-8"?>
<ds:datastoreItem xmlns:ds="http://schemas.openxmlformats.org/officeDocument/2006/customXml" ds:itemID="{D97B719E-5DE5-4318-9922-796B784C4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e1381-54c6-4e94-9768-2f8de58d8427"/>
    <ds:schemaRef ds:uri="df22c25c-6acd-4792-9055-1f4232d31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E058D-BFF6-4BD1-B658-334CD70B761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dce1381-54c6-4e94-9768-2f8de58d8427"/>
    <ds:schemaRef ds:uri="http://purl.org/dc/elements/1.1/"/>
    <ds:schemaRef ds:uri="http://schemas.microsoft.com/office/2006/metadata/properties"/>
    <ds:schemaRef ds:uri="df22c25c-6acd-4792-9055-1f4232d31a4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2342</TotalTime>
  <Words>1306</Words>
  <Application>Microsoft Office PowerPoint</Application>
  <PresentationFormat>Widescreen</PresentationFormat>
  <Paragraphs>104</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ＭＳ Ｐゴシック</vt:lpstr>
      <vt:lpstr>Arial</vt:lpstr>
      <vt:lpstr>Calibri</vt:lpstr>
      <vt:lpstr>Wingdings</vt:lpstr>
      <vt:lpstr>Custom Design</vt:lpstr>
      <vt:lpstr>1_Custom Design</vt:lpstr>
      <vt:lpstr>2_Custom Design</vt:lpstr>
      <vt:lpstr>PowerPoint Presentation</vt:lpstr>
      <vt:lpstr>Christ’s giving is joyful</vt:lpstr>
      <vt:lpstr>A Christian’s giving is joyful</vt:lpstr>
      <vt:lpstr>Worship and Bible study 2017</vt:lpstr>
      <vt:lpstr>Congregation Mission Offerings</vt:lpstr>
      <vt:lpstr>Congregation Mission Offerings</vt:lpstr>
      <vt:lpstr>Congregation Mission Offerings</vt:lpstr>
      <vt:lpstr>Individual offerings</vt:lpstr>
      <vt:lpstr>Individual offerings</vt:lpstr>
      <vt:lpstr>Individual offerings</vt:lpstr>
      <vt:lpstr>Resources</vt:lpstr>
      <vt:lpstr>Resources</vt:lpstr>
      <vt:lpstr>Resources</vt:lpstr>
      <vt:lpstr>Resources</vt:lpstr>
      <vt:lpstr>Scriptural encouragement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Matthew Zimpelmann</cp:lastModifiedBy>
  <cp:revision>92</cp:revision>
  <cp:lastPrinted>2017-05-26T21:01:47Z</cp:lastPrinted>
  <dcterms:created xsi:type="dcterms:W3CDTF">2017-03-09T20:59:43Z</dcterms:created>
  <dcterms:modified xsi:type="dcterms:W3CDTF">2018-06-13T16:59:05Z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0x010100E01DB08857978341B909967F629E5B52</vt:lpwstr>
  </property>
</Properties>
</file>