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9" r:id="rId4"/>
    <p:sldId id="260" r:id="rId5"/>
    <p:sldId id="258" r:id="rId6"/>
    <p:sldId id="261" r:id="rId7"/>
    <p:sldId id="263" r:id="rId8"/>
    <p:sldId id="264" r:id="rId9"/>
    <p:sldId id="267" r:id="rId10"/>
    <p:sldId id="268" r:id="rId11"/>
    <p:sldId id="266" r:id="rId12"/>
    <p:sldId id="269" r:id="rId13"/>
    <p:sldId id="270" r:id="rId14"/>
    <p:sldId id="271" r:id="rId15"/>
    <p:sldId id="272" r:id="rId16"/>
    <p:sldId id="274" r:id="rId17"/>
    <p:sldId id="273" r:id="rId18"/>
    <p:sldId id="278" r:id="rId19"/>
    <p:sldId id="275" r:id="rId20"/>
    <p:sldId id="276" r:id="rId21"/>
    <p:sldId id="290" r:id="rId22"/>
    <p:sldId id="277" r:id="rId23"/>
    <p:sldId id="291" r:id="rId24"/>
    <p:sldId id="279" r:id="rId25"/>
    <p:sldId id="286" r:id="rId26"/>
    <p:sldId id="285" r:id="rId27"/>
    <p:sldId id="287" r:id="rId28"/>
    <p:sldId id="288" r:id="rId29"/>
    <p:sldId id="280" r:id="rId30"/>
    <p:sldId id="289" r:id="rId31"/>
    <p:sldId id="292" r:id="rId32"/>
    <p:sldId id="281" r:id="rId33"/>
    <p:sldId id="282" r:id="rId34"/>
    <p:sldId id="283" r:id="rId35"/>
    <p:sldId id="284" r:id="rId36"/>
    <p:sldId id="294" r:id="rId37"/>
    <p:sldId id="295" r:id="rId38"/>
    <p:sldId id="300" r:id="rId39"/>
    <p:sldId id="293" r:id="rId40"/>
    <p:sldId id="296" r:id="rId41"/>
    <p:sldId id="299" r:id="rId42"/>
    <p:sldId id="297" r:id="rId43"/>
    <p:sldId id="298" r:id="rId44"/>
    <p:sldId id="301" r:id="rId45"/>
    <p:sldId id="305" r:id="rId46"/>
    <p:sldId id="302" r:id="rId47"/>
    <p:sldId id="306" r:id="rId48"/>
    <p:sldId id="303" r:id="rId49"/>
    <p:sldId id="307" r:id="rId50"/>
    <p:sldId id="30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70" autoAdjust="0"/>
    <p:restoredTop sz="94660"/>
  </p:normalViewPr>
  <p:slideViewPr>
    <p:cSldViewPr snapToGrid="0">
      <p:cViewPr>
        <p:scale>
          <a:sx n="75" d="100"/>
          <a:sy n="75" d="100"/>
        </p:scale>
        <p:origin x="25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A66AD-E5F5-485C-B90A-24ED9287F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FEB56-E8C9-4C22-B61C-8812F64EF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634BA-B376-4DF2-8145-925B0309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4FE71-2901-4805-9EBD-2B6CDE08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F0E02-52DB-4070-AA5A-4BC1C72D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5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1A97-24B4-4D7B-B23B-16A0258E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F9A610-ED77-4C3A-B57D-3F6B984A9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E30E1-88F7-49F5-8E23-98398CE46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57C50-2662-4DB0-A1CC-1A51F95E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BBE40-9CAA-4659-BAA6-1CB7B517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82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C32AC-687C-48F9-8446-7DE2B0960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76553-EA0B-43CB-B4ED-DE3FC8DCA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7FDF4-BFBE-4C9B-AC58-8AC20CE1D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14DE0-2E0D-4124-B64F-1C62F0ACA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C997B-EBA6-4130-B6C9-8C15DCB0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05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4382-A21E-49A2-967E-28A29AF9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83F77-FC5D-4CD6-8809-67BD2A0E9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DEA6D-BB3D-4FAB-B354-228E8112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94684-E228-4F8F-A142-FC5019746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C8CDE-720D-408D-859D-F4B52D9F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0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26CD-68A9-4D54-82D7-02CF86F6B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46627-A370-4153-9D6E-866FDC06E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67FA2-9972-4A4B-9E17-B5D908FC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F420C-D083-4A54-B363-DA168DD67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78E67-E911-4D69-B254-3872DF32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0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DCE3-AF0F-424E-92C9-F79306CF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E97E3-155A-4D2C-90E4-7F2B3C5267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C83EE-DA2E-4435-BE41-2D6D52541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EFD67-5B70-485C-BC5E-4EE36996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68B74-0622-4F49-8D1D-49597623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6A60D-6EB2-4FD4-930F-172B1D49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4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8C679-1B50-49EE-A67F-DF0444CA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F461F-C624-4B29-8ADD-CD3441E3D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78B59-B571-45CE-AC99-7DB8B6947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58843-DA9E-4457-9E15-335D02BFB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47041-D792-44C8-9350-A25F68C3C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7FFBD7-5905-48E6-A343-D13BCE1FA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94D2D-B038-46B6-BF26-96CACFFC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80FEA-FF66-4A72-836A-49083BAB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41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CA06-72AA-4217-9AB6-72AB58BA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9B801E-C83E-48E0-8554-14CBF62B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B086F-A769-4C88-92B4-2CA9929D8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68F00-FF27-49CE-8E25-938FA8A5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39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C1573A-A0FD-47EF-848E-9963724EF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C9D23-932D-438E-B4AE-4C2B48FE5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32424-DC16-4A34-97AA-C2C61EDC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1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D15DE-D445-47E0-93FE-8357623BD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0E7E-AA43-4298-A1AD-908560431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0376C-0EF6-4F0C-9537-E2D230339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0BD94-BAD1-4A5A-B709-F3880415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6F64B-B045-422F-8754-327DB65E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26BC9-E733-41CB-9819-C9A2BDF9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9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0845E-3CA9-40AB-B003-A57FA0E1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C0BB1-BDC8-41AA-A54B-6DDE464F55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906A5-76B8-4115-91A7-80740ABD7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ED74E-66AF-4332-B2E2-6E104F12B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06A24-B9FB-43E6-B84D-7120519A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8CE75-30AD-45A9-A5DF-B84EEE73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2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A1E2E-5610-44B4-8108-FED9A6451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43DEE-FBA1-4987-BD11-C077B49B9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C77D9-5742-494F-B717-CAEDCF7C0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769C1-B662-4B4E-AA0A-C3A8866B203F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29CE9-CCD3-4B31-8408-3C65186268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EF2A4-E0C4-4CE1-AD85-9683C451C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84312-B782-4707-8A08-02B95518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5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celutherankenai.com/Ushers" TargetMode="External"/><Relationship Id="rId2" Type="http://schemas.openxmlformats.org/officeDocument/2006/relationships/hyperlink" Target="http://www.gracelutherankenai.com/Worship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gracelutherankenai.com/Minutes" TargetMode="External"/><Relationship Id="rId4" Type="http://schemas.openxmlformats.org/officeDocument/2006/relationships/hyperlink" Target="http://www.gracelutherankenai.com/Thanksgivin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celutherankenai.com/Podcast" TargetMode="External"/><Relationship Id="rId2" Type="http://schemas.openxmlformats.org/officeDocument/2006/relationships/hyperlink" Target="http://www.gracelutherankenai.com/Webcast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gracelutherankenai.com/Sermon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12" Type="http://schemas.openxmlformats.org/officeDocument/2006/relationships/image" Target="../media/image32.png"/><Relationship Id="rId17" Type="http://schemas.microsoft.com/office/2007/relationships/hdphoto" Target="../media/hdphoto9.wdp"/><Relationship Id="rId2" Type="http://schemas.openxmlformats.org/officeDocument/2006/relationships/image" Target="../media/image4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5.PNG"/><Relationship Id="rId5" Type="http://schemas.openxmlformats.org/officeDocument/2006/relationships/image" Target="../media/image37.jpeg"/><Relationship Id="rId15" Type="http://schemas.microsoft.com/office/2007/relationships/hdphoto" Target="../media/hdphoto8.wdp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acelutherankenai.com/Minutes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249CA-E971-4217-9A53-302C3542C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0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95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D3C4D-A3A3-40FA-882C-EA5BEBDA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60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6919-561A-4058-9919-400E895B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885"/>
          </a:xfrm>
        </p:spPr>
        <p:txBody>
          <a:bodyPr/>
          <a:lstStyle/>
          <a:p>
            <a:r>
              <a:rPr lang="en-US" b="1" dirty="0"/>
              <a:t>Improved Church 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9782-AC55-44E8-A35C-1FF58BFE8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0180"/>
            <a:ext cx="5181600" cy="760095"/>
          </a:xfrm>
        </p:spPr>
        <p:txBody>
          <a:bodyPr>
            <a:normAutofit/>
          </a:bodyPr>
          <a:lstStyle/>
          <a:p>
            <a:r>
              <a:rPr lang="en-US" sz="4000" b="1" dirty="0"/>
              <a:t> “Intranet” Examples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172DFF-530F-4B41-9945-8A5797E6452E}"/>
              </a:ext>
            </a:extLst>
          </p:cNvPr>
          <p:cNvSpPr txBox="1">
            <a:spLocks/>
          </p:cNvSpPr>
          <p:nvPr/>
        </p:nvSpPr>
        <p:spPr>
          <a:xfrm>
            <a:off x="700088" y="2200275"/>
            <a:ext cx="10829926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e.g. </a:t>
            </a:r>
            <a:r>
              <a:rPr lang="en-US" sz="3600" dirty="0">
                <a:hlinkClick r:id="rId2"/>
              </a:rPr>
              <a:t>www.GraceLutheranKenai.com/Worship</a:t>
            </a:r>
            <a:r>
              <a:rPr lang="en-US" sz="36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e.g. </a:t>
            </a:r>
            <a:r>
              <a:rPr lang="en-US" sz="3600" dirty="0">
                <a:hlinkClick r:id="rId3"/>
              </a:rPr>
              <a:t>www.GraceLutheranKenai.com/Ushers</a:t>
            </a:r>
            <a:endParaRPr lang="en-US" sz="3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e.g. </a:t>
            </a:r>
            <a:r>
              <a:rPr lang="en-US" sz="3600" dirty="0">
                <a:hlinkClick r:id="rId4"/>
              </a:rPr>
              <a:t>www.GraceLutheranKenai.com/Thanksgiving</a:t>
            </a:r>
            <a:r>
              <a:rPr lang="en-US" sz="36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e.g. </a:t>
            </a:r>
            <a:r>
              <a:rPr lang="en-US" sz="3600" dirty="0">
                <a:hlinkClick r:id="rId5"/>
              </a:rPr>
              <a:t>www.GraceLutheranKenai.com/Minutes</a:t>
            </a:r>
            <a:r>
              <a:rPr lang="en-US" sz="3600" dirty="0"/>
              <a:t> 			(Digital File Cabinet)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330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C0C6EA-0795-4C0D-BB9E-5BB3809AD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6E1334-95E7-4368-ADD6-CD7FB90C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EEFF8-9EB3-433C-8E24-E12B52EB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74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994A2-A5A2-4106-96C0-8CBC4790D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713A88-D0A5-4F5C-B25C-A85BE2D6BC7E}"/>
              </a:ext>
            </a:extLst>
          </p:cNvPr>
          <p:cNvSpPr/>
          <p:nvPr/>
        </p:nvSpPr>
        <p:spPr>
          <a:xfrm>
            <a:off x="2743200" y="3390900"/>
            <a:ext cx="1206500" cy="228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885904-6A3B-4E96-9631-C0FD7302CF7A}"/>
              </a:ext>
            </a:extLst>
          </p:cNvPr>
          <p:cNvSpPr/>
          <p:nvPr/>
        </p:nvSpPr>
        <p:spPr>
          <a:xfrm>
            <a:off x="2286000" y="3670300"/>
            <a:ext cx="1206500" cy="228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F8504-2043-42C0-B565-6A5EBFC4D95C}"/>
              </a:ext>
            </a:extLst>
          </p:cNvPr>
          <p:cNvSpPr/>
          <p:nvPr/>
        </p:nvSpPr>
        <p:spPr>
          <a:xfrm>
            <a:off x="3802380" y="3949700"/>
            <a:ext cx="896620" cy="241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0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4E7CB-F140-40C0-AA61-452C384C4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46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6919-561A-4058-9919-400E895B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885"/>
          </a:xfrm>
        </p:spPr>
        <p:txBody>
          <a:bodyPr/>
          <a:lstStyle/>
          <a:p>
            <a:r>
              <a:rPr lang="en-US" b="1" dirty="0"/>
              <a:t>Improved Church 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9782-AC55-44E8-A35C-1FF58BFE8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0180"/>
            <a:ext cx="9995452" cy="760095"/>
          </a:xfrm>
        </p:spPr>
        <p:txBody>
          <a:bodyPr>
            <a:normAutofit/>
          </a:bodyPr>
          <a:lstStyle/>
          <a:p>
            <a:r>
              <a:rPr lang="en-US" sz="4000" b="1" dirty="0"/>
              <a:t> Other “Come” Strategies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172DFF-530F-4B41-9945-8A5797E6452E}"/>
              </a:ext>
            </a:extLst>
          </p:cNvPr>
          <p:cNvSpPr txBox="1">
            <a:spLocks/>
          </p:cNvSpPr>
          <p:nvPr/>
        </p:nvSpPr>
        <p:spPr>
          <a:xfrm>
            <a:off x="700088" y="2200275"/>
            <a:ext cx="10829926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e.g. </a:t>
            </a:r>
            <a:r>
              <a:rPr lang="en-US" sz="3600" dirty="0">
                <a:hlinkClick r:id="rId2"/>
              </a:rPr>
              <a:t>www.GraceLutheranKenai.com/Webcast</a:t>
            </a:r>
            <a:endParaRPr lang="en-US" sz="3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e.g. </a:t>
            </a:r>
            <a:r>
              <a:rPr lang="en-US" sz="3600" dirty="0">
                <a:hlinkClick r:id="rId3"/>
              </a:rPr>
              <a:t>www.GraceLutheranKenai.com/Podcast</a:t>
            </a:r>
            <a:r>
              <a:rPr lang="en-US" sz="36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e.g. </a:t>
            </a:r>
            <a:r>
              <a:rPr lang="en-US" sz="3600" dirty="0">
                <a:hlinkClick r:id="rId4"/>
              </a:rPr>
              <a:t>www.GraceLutheranKenai.com/Sermons</a:t>
            </a:r>
            <a:r>
              <a:rPr lang="en-US" sz="36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92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6259F-7950-40F2-9774-4DE61C0EF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99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10857A-1CD3-4A9F-92FD-45541DD86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FFE83-F5DD-4E9A-81B8-E276753C9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16" b="89286" l="3710" r="95968">
                        <a14:foregroundMark x1="6129" y1="23701" x2="6935" y2="78571"/>
                        <a14:foregroundMark x1="6935" y1="78571" x2="8710" y2="21104"/>
                        <a14:foregroundMark x1="8710" y1="21104" x2="8710" y2="21104"/>
                        <a14:foregroundMark x1="4355" y1="21429" x2="3710" y2="80195"/>
                        <a14:foregroundMark x1="63387" y1="18506" x2="58387" y2="32468"/>
                        <a14:foregroundMark x1="58387" y1="32468" x2="67581" y2="37662"/>
                        <a14:foregroundMark x1="67581" y1="37662" x2="73548" y2="26623"/>
                        <a14:foregroundMark x1="73548" y1="26623" x2="68226" y2="13636"/>
                        <a14:foregroundMark x1="68226" y1="13636" x2="60806" y2="20455"/>
                        <a14:foregroundMark x1="60806" y1="20455" x2="60484" y2="23052"/>
                        <a14:foregroundMark x1="80161" y1="27597" x2="77903" y2="43831"/>
                        <a14:foregroundMark x1="77903" y1="43831" x2="86129" y2="50000"/>
                        <a14:foregroundMark x1="86129" y1="50000" x2="92097" y2="37013"/>
                        <a14:foregroundMark x1="92097" y1="37013" x2="80161" y2="26299"/>
                        <a14:foregroundMark x1="56935" y1="52273" x2="53710" y2="67857"/>
                        <a14:foregroundMark x1="53710" y1="67857" x2="62742" y2="73052"/>
                        <a14:foregroundMark x1="62742" y1="73052" x2="68548" y2="58442"/>
                        <a14:foregroundMark x1="68548" y1="58442" x2="60645" y2="51299"/>
                        <a14:foregroundMark x1="60645" y1="51299" x2="58387" y2="55195"/>
                        <a14:foregroundMark x1="75806" y1="63961" x2="72581" y2="80519"/>
                        <a14:foregroundMark x1="72581" y1="80519" x2="80000" y2="87338"/>
                        <a14:foregroundMark x1="80000" y1="87338" x2="86613" y2="76299"/>
                        <a14:foregroundMark x1="86613" y1="76299" x2="79839" y2="62987"/>
                        <a14:foregroundMark x1="79839" y1="62987" x2="75323" y2="62987"/>
                        <a14:foregroundMark x1="95323" y1="25649" x2="95968" y2="22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9750" y="478502"/>
            <a:ext cx="3651250" cy="18138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F37448-F86A-41E4-8A42-42FDA8ACE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17" b="96417" l="10000" r="90000">
                        <a14:foregroundMark x1="21083" y1="7250" x2="69583" y2="11500"/>
                        <a14:foregroundMark x1="69583" y1="11500" x2="70833" y2="48500"/>
                        <a14:foregroundMark x1="70833" y1="48500" x2="70750" y2="48500"/>
                        <a14:foregroundMark x1="13667" y1="65167" x2="18333" y2="12833"/>
                        <a14:foregroundMark x1="18333" y1="12833" x2="15750" y2="34083"/>
                        <a14:foregroundMark x1="15917" y1="35750" x2="12750" y2="67583"/>
                        <a14:foregroundMark x1="17750" y1="36333" x2="16333" y2="36500"/>
                        <a14:foregroundMark x1="15750" y1="35583" x2="16083" y2="32583"/>
                        <a14:foregroundMark x1="18000" y1="8917" x2="17250" y2="14667"/>
                        <a14:foregroundMark x1="25333" y1="6333" x2="32833" y2="5917"/>
                        <a14:foregroundMark x1="32833" y1="5917" x2="71917" y2="8500"/>
                        <a14:foregroundMark x1="71917" y1="8500" x2="75167" y2="15500"/>
                        <a14:foregroundMark x1="75167" y1="15500" x2="74833" y2="16667"/>
                        <a14:foregroundMark x1="51500" y1="87750" x2="55167" y2="94667"/>
                        <a14:foregroundMark x1="55167" y1="94667" x2="63333" y2="95167"/>
                        <a14:foregroundMark x1="63333" y1="95167" x2="85667" y2="92000"/>
                        <a14:foregroundMark x1="85667" y1="92000" x2="91667" y2="87083"/>
                        <a14:foregroundMark x1="91667" y1="87083" x2="84250" y2="86583"/>
                        <a14:foregroundMark x1="84250" y1="86583" x2="73000" y2="92417"/>
                        <a14:foregroundMark x1="62750" y1="95917" x2="55667" y2="96417"/>
                        <a14:foregroundMark x1="55667" y1="96417" x2="53333" y2="9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0900" y="2292349"/>
            <a:ext cx="2260600" cy="226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F933D6-851F-405D-B0CA-41064CBD8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58" b="96491" l="9914" r="92960">
                        <a14:foregroundMark x1="29454" y1="5614" x2="49569" y2="7544"/>
                        <a14:foregroundMark x1="49569" y1="7544" x2="51006" y2="8596"/>
                        <a14:foregroundMark x1="45833" y1="3158" x2="32902" y2="3509"/>
                        <a14:foregroundMark x1="29885" y1="92105" x2="42816" y2="93509"/>
                        <a14:foregroundMark x1="42816" y1="93509" x2="57759" y2="91754"/>
                        <a14:foregroundMark x1="57759" y1="91754" x2="58046" y2="91404"/>
                        <a14:foregroundMark x1="90661" y1="78070" x2="93103" y2="86667"/>
                        <a14:foregroundMark x1="93103" y1="86667" x2="89080" y2="90702"/>
                        <a14:foregroundMark x1="54167" y1="96491" x2="55603" y2="9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6500" y="2597149"/>
            <a:ext cx="3593833" cy="2943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78D062-0C2F-4E54-8631-6D2E77CC50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00" y="730249"/>
            <a:ext cx="16764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90F9A4-1081-4FAA-9200-5AD24F6F23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100" y="2597149"/>
            <a:ext cx="16764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D190F3-417C-4ADB-89C6-4B3A59CD99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869" r="8509"/>
          <a:stretch/>
        </p:blipFill>
        <p:spPr>
          <a:xfrm>
            <a:off x="673100" y="4464048"/>
            <a:ext cx="1676400" cy="1475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0D0CE0-FE63-425C-99AD-161AD8B5DB5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312" r="8437"/>
          <a:stretch/>
        </p:blipFill>
        <p:spPr>
          <a:xfrm>
            <a:off x="2806700" y="1060449"/>
            <a:ext cx="2476500" cy="171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60C2EB-B380-4908-AB34-6C27011ED3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2333" y="4552949"/>
            <a:ext cx="5115649" cy="16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4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AA19-102D-41B7-B098-3D0346FE4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2095"/>
            <a:ext cx="9144000" cy="1959943"/>
          </a:xfrm>
        </p:spPr>
        <p:txBody>
          <a:bodyPr>
            <a:normAutofit/>
          </a:bodyPr>
          <a:lstStyle/>
          <a:p>
            <a:r>
              <a:rPr lang="en-US" b="1" dirty="0"/>
              <a:t>Improved Church </a:t>
            </a:r>
            <a:br>
              <a:rPr lang="en-US" b="1" dirty="0"/>
            </a:br>
            <a:r>
              <a:rPr lang="en-US" b="1" dirty="0"/>
              <a:t>Communication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28B6B-00E1-471E-986C-999264CB0E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With </a:t>
            </a:r>
            <a:r>
              <a:rPr lang="en-US" sz="3600" b="1" dirty="0"/>
              <a:t>FREE</a:t>
            </a:r>
            <a:r>
              <a:rPr lang="en-US" sz="3600" dirty="0"/>
              <a:t> Technology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C82005-6611-4656-9D91-81DF34F306E2}"/>
              </a:ext>
            </a:extLst>
          </p:cNvPr>
          <p:cNvSpPr/>
          <p:nvPr/>
        </p:nvSpPr>
        <p:spPr>
          <a:xfrm rot="16200000">
            <a:off x="-741266" y="1451714"/>
            <a:ext cx="25010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73018-D3DC-4D8D-87A3-F54639D5F34F}"/>
              </a:ext>
            </a:extLst>
          </p:cNvPr>
          <p:cNvSpPr/>
          <p:nvPr/>
        </p:nvSpPr>
        <p:spPr>
          <a:xfrm>
            <a:off x="126760" y="-111555"/>
            <a:ext cx="39244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CORNER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0D6F6D-32D1-4C37-BA2E-138A6DE63ECA}"/>
              </a:ext>
            </a:extLst>
          </p:cNvPr>
          <p:cNvSpPr/>
          <p:nvPr/>
        </p:nvSpPr>
        <p:spPr>
          <a:xfrm>
            <a:off x="6096000" y="5836265"/>
            <a:ext cx="5727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With Rob Guenther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3606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1892E-3834-429C-9F0C-6D211192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23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904666-970E-4DD2-94A4-0FA8F72C9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4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20171112_John_5v25-29">
            <a:hlinkClick r:id="" action="ppaction://media"/>
            <a:extLst>
              <a:ext uri="{FF2B5EF4-FFF2-40B4-BE49-F238E27FC236}">
                <a16:creationId xmlns:a16="http://schemas.microsoft.com/office/drawing/2014/main" id="{850B90D0-038C-4E99-8E45-FC3620228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7000" y="3124200"/>
            <a:ext cx="21082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929528-5B92-468A-BAEA-DEB3F68EE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50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904FA3-28B8-491E-ADFD-0511883B6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6591" l="9634" r="89824">
                        <a14:foregroundMark x1="40841" y1="9091" x2="59430" y2="8409"/>
                        <a14:foregroundMark x1="59430" y1="8409" x2="60380" y2="8409"/>
                        <a14:foregroundMark x1="40570" y1="91136" x2="50068" y2="91136"/>
                        <a14:foregroundMark x1="50068" y1="91136" x2="60380" y2="90227"/>
                        <a14:foregroundMark x1="41927" y1="87500" x2="37585" y2="76818"/>
                        <a14:foregroundMark x1="37585" y1="76818" x2="37720" y2="13864"/>
                        <a14:foregroundMark x1="37720" y1="13864" x2="43691" y2="5227"/>
                        <a14:foregroundMark x1="43691" y1="5227" x2="51967" y2="4773"/>
                        <a14:foregroundMark x1="51967" y1="4773" x2="59973" y2="6136"/>
                        <a14:foregroundMark x1="59973" y1="6136" x2="61058" y2="91136"/>
                        <a14:foregroundMark x1="61058" y1="91136" x2="45319" y2="94318"/>
                        <a14:foregroundMark x1="45319" y1="94318" x2="53324" y2="86818"/>
                        <a14:foregroundMark x1="53324" y1="86818" x2="58480" y2="86364"/>
                        <a14:foregroundMark x1="45862" y1="12045" x2="52782" y2="13864"/>
                        <a14:foregroundMark x1="52782" y1="13864" x2="59973" y2="11818"/>
                        <a14:foregroundMark x1="59973" y1="11818" x2="60109" y2="11136"/>
                        <a14:foregroundMark x1="61601" y1="12727" x2="61058" y2="6364"/>
                        <a14:foregroundMark x1="40434" y1="5455" x2="39891" y2="6136"/>
                        <a14:foregroundMark x1="36364" y1="32955" x2="36635" y2="35000"/>
                        <a14:foregroundMark x1="36499" y1="25455" x2="36771" y2="27500"/>
                        <a14:foregroundMark x1="36364" y1="17500" x2="36499" y2="19545"/>
                        <a14:foregroundMark x1="36906" y1="37045" x2="37856" y2="77045"/>
                        <a14:foregroundMark x1="37856" y1="77045" x2="36635" y2="58636"/>
                        <a14:foregroundMark x1="62687" y1="52955" x2="62687" y2="82955"/>
                        <a14:foregroundMark x1="62822" y1="62955" x2="62958" y2="33182"/>
                        <a14:foregroundMark x1="55495" y1="2273" x2="62280" y2="5000"/>
                        <a14:foregroundMark x1="62280" y1="5000" x2="63094" y2="9318"/>
                        <a14:foregroundMark x1="54003" y1="2955" x2="39484" y2="2727"/>
                        <a14:foregroundMark x1="39484" y1="2727" x2="37449" y2="5455"/>
                        <a14:foregroundMark x1="36771" y1="65909" x2="37449" y2="79318"/>
                        <a14:foregroundMark x1="37449" y1="79318" x2="36906" y2="74318"/>
                        <a14:foregroundMark x1="36771" y1="77045" x2="36635" y2="88864"/>
                        <a14:foregroundMark x1="36635" y1="88864" x2="42334" y2="96591"/>
                        <a14:foregroundMark x1="42334" y1="96591" x2="45319" y2="96591"/>
                        <a14:foregroundMark x1="62415" y1="94545" x2="60516" y2="96591"/>
                        <a14:foregroundMark x1="67571" y1="90000" x2="67571" y2="90000"/>
                      </a14:backgroundRemoval>
                    </a14:imgEffect>
                  </a14:imgLayer>
                </a14:imgProps>
              </a:ext>
            </a:extLst>
          </a:blip>
          <a:srcRect l="34260" r="34668"/>
          <a:stretch/>
        </p:blipFill>
        <p:spPr>
          <a:xfrm>
            <a:off x="3946309" y="-262354"/>
            <a:ext cx="3823519" cy="7346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AB8EE-7D04-4830-9470-1C04CDEC4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00" y="852948"/>
            <a:ext cx="2856706" cy="50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9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CE36A-0C3F-4CD2-8CE1-3FC980945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49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6919-561A-4058-9919-400E895B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885"/>
          </a:xfrm>
        </p:spPr>
        <p:txBody>
          <a:bodyPr/>
          <a:lstStyle/>
          <a:p>
            <a:r>
              <a:rPr lang="en-US" b="1" dirty="0"/>
              <a:t>Improved Church 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9782-AC55-44E8-A35C-1FF58BFE8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0180"/>
            <a:ext cx="9995452" cy="760095"/>
          </a:xfrm>
        </p:spPr>
        <p:txBody>
          <a:bodyPr>
            <a:normAutofit/>
          </a:bodyPr>
          <a:lstStyle/>
          <a:p>
            <a:r>
              <a:rPr lang="en-US" sz="4000" b="1" dirty="0"/>
              <a:t> Some “Go” Strategies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172DFF-530F-4B41-9945-8A5797E6452E}"/>
              </a:ext>
            </a:extLst>
          </p:cNvPr>
          <p:cNvSpPr txBox="1">
            <a:spLocks/>
          </p:cNvSpPr>
          <p:nvPr/>
        </p:nvSpPr>
        <p:spPr>
          <a:xfrm>
            <a:off x="700088" y="2200275"/>
            <a:ext cx="10829926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Email your sermons.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Post your sermons to a blog. (Blogspot.com)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Twitter, Facebook, Pinterest, Google+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32DAD-1C30-42C9-86E2-C387B52742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63" b="55465" l="66125" r="81750">
                        <a14:foregroundMark x1="66000" y1="52326" x2="66000" y2="53953"/>
                        <a14:foregroundMark x1="66000" y1="53953" x2="66625" y2="55349"/>
                        <a14:foregroundMark x1="66625" y1="55349" x2="69250" y2="55116"/>
                        <a14:foregroundMark x1="69250" y1="55116" x2="70375" y2="55116"/>
                        <a14:foregroundMark x1="70375" y1="55116" x2="73875" y2="55116"/>
                        <a14:foregroundMark x1="73875" y1="55116" x2="76750" y2="55116"/>
                        <a14:foregroundMark x1="76750" y1="55116" x2="77250" y2="53721"/>
                        <a14:foregroundMark x1="77250" y1="53721" x2="76438" y2="52209"/>
                        <a14:foregroundMark x1="76438" y1="52209" x2="66125" y2="52209"/>
                        <a14:foregroundMark x1="79125" y1="52093" x2="78500" y2="53256"/>
                        <a14:foregroundMark x1="78500" y1="53256" x2="78813" y2="54884"/>
                        <a14:foregroundMark x1="78813" y1="54884" x2="80625" y2="55116"/>
                        <a14:foregroundMark x1="80625" y1="55116" x2="81500" y2="54884"/>
                        <a14:foregroundMark x1="81500" y1="54884" x2="81750" y2="53256"/>
                        <a14:foregroundMark x1="81750" y1="53256" x2="80688" y2="52326"/>
                        <a14:foregroundMark x1="80688" y1="52326" x2="79375" y2="52326"/>
                        <a14:foregroundMark x1="79813" y1="52907" x2="78938" y2="53023"/>
                        <a14:foregroundMark x1="78938" y1="53023" x2="80625" y2="53721"/>
                        <a14:foregroundMark x1="80625" y1="53721" x2="80875" y2="53256"/>
                      </a14:backgroundRemoval>
                    </a14:imgEffect>
                  </a14:imgLayer>
                </a14:imgProps>
              </a:ext>
            </a:extLst>
          </a:blip>
          <a:srcRect l="64940" t="50766" r="17134" b="43789"/>
          <a:stretch/>
        </p:blipFill>
        <p:spPr>
          <a:xfrm>
            <a:off x="1176944" y="4070195"/>
            <a:ext cx="10176856" cy="166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6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F4DA7B-7505-44B1-90D7-72E3FFA1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5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F4DA7B-7505-44B1-90D7-72E3FFA1E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555" b="44980"/>
          <a:stretch/>
        </p:blipFill>
        <p:spPr>
          <a:xfrm>
            <a:off x="0" y="185854"/>
            <a:ext cx="13186086" cy="66721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910ED6D-B2AC-4AB1-8721-5EFF36CA37F1}"/>
              </a:ext>
            </a:extLst>
          </p:cNvPr>
          <p:cNvGrpSpPr/>
          <p:nvPr/>
        </p:nvGrpSpPr>
        <p:grpSpPr>
          <a:xfrm>
            <a:off x="2966224" y="4795024"/>
            <a:ext cx="7315200" cy="461665"/>
            <a:chOff x="2966224" y="4795024"/>
            <a:chExt cx="7315200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336B8D-E9D7-4257-A3A4-46C7ECB475E0}"/>
                </a:ext>
              </a:extLst>
            </p:cNvPr>
            <p:cNvSpPr txBox="1"/>
            <p:nvPr/>
          </p:nvSpPr>
          <p:spPr>
            <a:xfrm>
              <a:off x="2966224" y="4795024"/>
              <a:ext cx="7315200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Sermons &lt;                                       @blogger.com&gt;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473E63-A227-4B97-8731-8FE991360FB0}"/>
                </a:ext>
              </a:extLst>
            </p:cNvPr>
            <p:cNvSpPr/>
            <p:nvPr/>
          </p:nvSpPr>
          <p:spPr>
            <a:xfrm>
              <a:off x="4427034" y="4873083"/>
              <a:ext cx="2999678" cy="32338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58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CE36A-0C3F-4CD2-8CE1-3FC980945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24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E63492-314D-493D-B1F2-6C8CE0316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A521D9B-4A50-4151-AB9C-82FBABC497D1}"/>
              </a:ext>
            </a:extLst>
          </p:cNvPr>
          <p:cNvSpPr/>
          <p:nvPr/>
        </p:nvSpPr>
        <p:spPr>
          <a:xfrm>
            <a:off x="6601521" y="5174166"/>
            <a:ext cx="1628079" cy="72787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73F7-9D70-491C-91AB-08E259A1A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3131" y="1579573"/>
            <a:ext cx="5943601" cy="32489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“The meeting was </a:t>
            </a:r>
            <a:r>
              <a:rPr lang="en-US" sz="4400" i="1" dirty="0"/>
              <a:t>last </a:t>
            </a:r>
            <a:r>
              <a:rPr lang="en-US" sz="4400" dirty="0"/>
              <a:t>night? I thought it was </a:t>
            </a:r>
            <a:r>
              <a:rPr lang="en-US" sz="4400" i="1" dirty="0"/>
              <a:t>next </a:t>
            </a:r>
            <a:r>
              <a:rPr lang="en-US" sz="4400" dirty="0"/>
              <a:t>Thursday. Why didn’t anyone tell me when it was?”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69F4C4-E9E4-4F48-AC5F-AC0991E327D8}"/>
              </a:ext>
            </a:extLst>
          </p:cNvPr>
          <p:cNvSpPr txBox="1">
            <a:spLocks/>
          </p:cNvSpPr>
          <p:nvPr/>
        </p:nvSpPr>
        <p:spPr>
          <a:xfrm>
            <a:off x="2249010" y="180221"/>
            <a:ext cx="9146700" cy="90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Ever hear something like this…?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5606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E63492-314D-493D-B1F2-6C8CE0316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0" t="57945" r="22708" b="1743"/>
          <a:stretch/>
        </p:blipFill>
        <p:spPr>
          <a:xfrm>
            <a:off x="-1" y="0"/>
            <a:ext cx="1282577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9BE25D-9B38-4047-A599-0B925AE6C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274" y="539018"/>
            <a:ext cx="7908926" cy="60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6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6919-561A-4058-9919-400E895B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885"/>
          </a:xfrm>
        </p:spPr>
        <p:txBody>
          <a:bodyPr/>
          <a:lstStyle/>
          <a:p>
            <a:r>
              <a:rPr lang="en-US" b="1" dirty="0"/>
              <a:t>Improved Church 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9782-AC55-44E8-A35C-1FF58BFE8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0180"/>
            <a:ext cx="9995452" cy="760095"/>
          </a:xfrm>
        </p:spPr>
        <p:txBody>
          <a:bodyPr>
            <a:normAutofit/>
          </a:bodyPr>
          <a:lstStyle/>
          <a:p>
            <a:r>
              <a:rPr lang="en-US" sz="4000" b="1" dirty="0"/>
              <a:t> Some “Go” Strategies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172DFF-530F-4B41-9945-8A5797E6452E}"/>
              </a:ext>
            </a:extLst>
          </p:cNvPr>
          <p:cNvSpPr txBox="1">
            <a:spLocks/>
          </p:cNvSpPr>
          <p:nvPr/>
        </p:nvSpPr>
        <p:spPr>
          <a:xfrm>
            <a:off x="700088" y="2200275"/>
            <a:ext cx="10829926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Mailchimp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600" dirty="0"/>
          </a:p>
        </p:txBody>
      </p:sp>
      <p:pic>
        <p:nvPicPr>
          <p:cNvPr id="1028" name="Picture 4" descr="https://i0.wp.com/www.fedingo.com/wp-content/uploads/2017/06/mailchimp-alternatives.jpg?resize=730%2C410">
            <a:extLst>
              <a:ext uri="{FF2B5EF4-FFF2-40B4-BE49-F238E27FC236}">
                <a16:creationId xmlns:a16="http://schemas.microsoft.com/office/drawing/2014/main" id="{5AB8AA89-0456-48D8-B1F7-FD801F8C9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t="14011" r="9290" b="13703"/>
          <a:stretch/>
        </p:blipFill>
        <p:spPr bwMode="auto">
          <a:xfrm>
            <a:off x="957943" y="3177540"/>
            <a:ext cx="6212114" cy="305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3F746-4DD2-4F7C-90FF-4FF36BE4C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2" b="94928" l="10000" r="90000">
                        <a14:foregroundMark x1="43596" y1="12029" x2="47105" y2="5507"/>
                        <a14:foregroundMark x1="47105" y1="5507" x2="52193" y2="4638"/>
                        <a14:foregroundMark x1="52193" y1="4638" x2="57368" y2="5507"/>
                        <a14:foregroundMark x1="57368" y1="5507" x2="59912" y2="8841"/>
                        <a14:foregroundMark x1="53596" y1="88406" x2="49649" y2="92754"/>
                        <a14:foregroundMark x1="49649" y1="92754" x2="54474" y2="94928"/>
                        <a14:foregroundMark x1="54474" y1="94928" x2="60000" y2="92319"/>
                        <a14:foregroundMark x1="79386" y1="89855" x2="82982" y2="94493"/>
                        <a14:foregroundMark x1="82982" y1="94493" x2="87193" y2="94928"/>
                      </a14:backgroundRemoval>
                    </a14:imgEffect>
                  </a14:imgLayer>
                </a14:imgProps>
              </a:ext>
            </a:extLst>
          </a:blip>
          <a:srcRect l="36983" r="9549"/>
          <a:stretch/>
        </p:blipFill>
        <p:spPr>
          <a:xfrm>
            <a:off x="7191954" y="1223010"/>
            <a:ext cx="4686241" cy="53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10EE2C-92D5-41FA-BE2F-A2DEABD9A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24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3F6ED-679F-47C3-8B5A-5523E6205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95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0800C8-FEB1-4EC3-A7C4-0D82B9DBE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38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1A0461-53D2-4DB5-957B-5FB891BB9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45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6919-561A-4058-9919-400E895B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885"/>
          </a:xfrm>
        </p:spPr>
        <p:txBody>
          <a:bodyPr/>
          <a:lstStyle/>
          <a:p>
            <a:r>
              <a:rPr lang="en-US" b="1" dirty="0"/>
              <a:t>Improved Church 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9782-AC55-44E8-A35C-1FF58BFE8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0180"/>
            <a:ext cx="9995452" cy="760095"/>
          </a:xfrm>
        </p:spPr>
        <p:txBody>
          <a:bodyPr>
            <a:normAutofit/>
          </a:bodyPr>
          <a:lstStyle/>
          <a:p>
            <a:r>
              <a:rPr lang="en-US" sz="4000" b="1" dirty="0"/>
              <a:t> Some “Go” Strategies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172DFF-530F-4B41-9945-8A5797E6452E}"/>
              </a:ext>
            </a:extLst>
          </p:cNvPr>
          <p:cNvSpPr txBox="1">
            <a:spLocks/>
          </p:cNvSpPr>
          <p:nvPr/>
        </p:nvSpPr>
        <p:spPr>
          <a:xfrm>
            <a:off x="700088" y="2200275"/>
            <a:ext cx="10829926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PosterMyWall.com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3600" dirty="0"/>
          </a:p>
        </p:txBody>
      </p:sp>
      <p:pic>
        <p:nvPicPr>
          <p:cNvPr id="2050" name="Picture 2" descr="Copy of Thanksgiving">
            <a:extLst>
              <a:ext uri="{FF2B5EF4-FFF2-40B4-BE49-F238E27FC236}">
                <a16:creationId xmlns:a16="http://schemas.microsoft.com/office/drawing/2014/main" id="{CE6A070F-1512-4953-AB50-12D8CFEEB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17" y="1440180"/>
            <a:ext cx="3801154" cy="492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95D071-530E-4A22-9DBF-D02BB0575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2389" r="62034" b="24676"/>
          <a:stretch/>
        </p:blipFill>
        <p:spPr>
          <a:xfrm>
            <a:off x="1721192" y="2960460"/>
            <a:ext cx="3790721" cy="346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0DD5A-0757-4C0E-8B2A-40086EA95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27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A2460-142E-4BD8-ADB6-AA209476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99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63D803-62CD-472D-AABA-2A5D7BCC6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85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73F7-9D70-491C-91AB-08E259A1A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0" y="1349297"/>
            <a:ext cx="4850780" cy="361299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dirty="0"/>
              <a:t>“I didn’t know we had a financial shortfall. If only someone would communicate these things, I would give more.”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A4B5C9-000D-49D5-BFD2-4EC8EDAE4E75}"/>
              </a:ext>
            </a:extLst>
          </p:cNvPr>
          <p:cNvSpPr txBox="1">
            <a:spLocks/>
          </p:cNvSpPr>
          <p:nvPr/>
        </p:nvSpPr>
        <p:spPr>
          <a:xfrm>
            <a:off x="2249010" y="180221"/>
            <a:ext cx="9146700" cy="90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Ever hear something like this…?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1734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0F70C8-681D-4DD2-BFAF-FCCDD5EE0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96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0F70C8-681D-4DD2-BFAF-FCCDD5EE0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76" t="11582" r="18334" b="51162"/>
          <a:stretch/>
        </p:blipFill>
        <p:spPr>
          <a:xfrm>
            <a:off x="0" y="0"/>
            <a:ext cx="12192000" cy="724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75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05EEB-EAF2-48A7-8FD9-ADA9ADAF3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889"/>
          <a:stretch/>
        </p:blipFill>
        <p:spPr>
          <a:xfrm>
            <a:off x="0" y="-101600"/>
            <a:ext cx="12192000" cy="695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7E0AF1-CB92-425A-AC7A-97D7C29A7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" t="2227" r="348" b="945"/>
          <a:stretch/>
        </p:blipFill>
        <p:spPr>
          <a:xfrm>
            <a:off x="304801" y="-101600"/>
            <a:ext cx="4985986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9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10F37D-9670-4F11-840B-F1A98937D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6770">
            <a:off x="2032662" y="352429"/>
            <a:ext cx="1306292" cy="13062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B0D9C5-7169-4750-9A24-EC5D22827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1" r="9090"/>
          <a:stretch/>
        </p:blipFill>
        <p:spPr>
          <a:xfrm>
            <a:off x="3939486" y="1799052"/>
            <a:ext cx="3985314" cy="2669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8B76B-0B68-44E7-B677-D28D83B96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83" t="7778" r="26146"/>
          <a:stretch/>
        </p:blipFill>
        <p:spPr>
          <a:xfrm rot="21297425">
            <a:off x="5250043" y="3531087"/>
            <a:ext cx="3848100" cy="4051488"/>
          </a:xfrm>
          <a:prstGeom prst="rect">
            <a:avLst/>
          </a:prstGeom>
        </p:spPr>
      </p:pic>
      <p:pic>
        <p:nvPicPr>
          <p:cNvPr id="7" name="Picture 2" descr="Copy of Thanksgiving">
            <a:extLst>
              <a:ext uri="{FF2B5EF4-FFF2-40B4-BE49-F238E27FC236}">
                <a16:creationId xmlns:a16="http://schemas.microsoft.com/office/drawing/2014/main" id="{009A039C-3861-4593-9233-D5E91483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807" y="240822"/>
            <a:ext cx="3134213" cy="405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7C8B08-F0AD-4609-ACE0-1C023CB72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98" b="97148" l="0" r="97500">
                        <a14:foregroundMark x1="38833" y1="10403" x2="52000" y2="8893"/>
                        <a14:foregroundMark x1="52000" y1="8893" x2="64667" y2="9899"/>
                        <a14:foregroundMark x1="64667" y1="9899" x2="70000" y2="8054"/>
                        <a14:foregroundMark x1="13000" y1="19295" x2="9667" y2="17617"/>
                        <a14:foregroundMark x1="37500" y1="9732" x2="46500" y2="6376"/>
                        <a14:foregroundMark x1="73667" y1="4698" x2="69667" y2="5369"/>
                        <a14:foregroundMark x1="12000" y1="38758" x2="10000" y2="49832"/>
                        <a14:foregroundMark x1="82000" y1="22315" x2="93333" y2="50000"/>
                        <a14:foregroundMark x1="93333" y1="50000" x2="93500" y2="63758"/>
                        <a14:foregroundMark x1="93500" y1="63758" x2="83833" y2="70134"/>
                        <a14:foregroundMark x1="97500" y1="65101" x2="97500" y2="67450"/>
                        <a14:foregroundMark x1="34500" y1="91443" x2="21167" y2="91275"/>
                        <a14:foregroundMark x1="21167" y1="91275" x2="20833" y2="91107"/>
                        <a14:foregroundMark x1="8000" y1="80537" x2="5333" y2="67114"/>
                        <a14:foregroundMark x1="5333" y1="67114" x2="12333" y2="59732"/>
                        <a14:foregroundMark x1="2000" y1="74161" x2="0" y2="72483"/>
                        <a14:foregroundMark x1="23833" y1="94799" x2="23833" y2="97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6200" y="2841614"/>
            <a:ext cx="3829178" cy="3803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3F53A0-A913-4C0F-8B7F-BAF5D48E4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2856">
            <a:off x="1076835" y="3758790"/>
            <a:ext cx="4747452" cy="26704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E495BB-33A7-46F8-9080-A6F45E98C541}"/>
              </a:ext>
            </a:extLst>
          </p:cNvPr>
          <p:cNvGrpSpPr/>
          <p:nvPr/>
        </p:nvGrpSpPr>
        <p:grpSpPr>
          <a:xfrm rot="952972">
            <a:off x="450864" y="1445754"/>
            <a:ext cx="2464015" cy="4391026"/>
            <a:chOff x="3946309" y="-262354"/>
            <a:chExt cx="3823519" cy="73464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9625A64-84AC-4605-BC89-842AFD447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00" b="96591" l="9634" r="89824">
                          <a14:foregroundMark x1="40841" y1="9091" x2="59430" y2="8409"/>
                          <a14:foregroundMark x1="59430" y1="8409" x2="60380" y2="8409"/>
                          <a14:foregroundMark x1="40570" y1="91136" x2="50068" y2="91136"/>
                          <a14:foregroundMark x1="50068" y1="91136" x2="60380" y2="90227"/>
                          <a14:foregroundMark x1="41927" y1="87500" x2="37585" y2="76818"/>
                          <a14:foregroundMark x1="37585" y1="76818" x2="37720" y2="13864"/>
                          <a14:foregroundMark x1="37720" y1="13864" x2="43691" y2="5227"/>
                          <a14:foregroundMark x1="43691" y1="5227" x2="51967" y2="4773"/>
                          <a14:foregroundMark x1="51967" y1="4773" x2="59973" y2="6136"/>
                          <a14:foregroundMark x1="59973" y1="6136" x2="61058" y2="91136"/>
                          <a14:foregroundMark x1="61058" y1="91136" x2="45319" y2="94318"/>
                          <a14:foregroundMark x1="45319" y1="94318" x2="53324" y2="86818"/>
                          <a14:foregroundMark x1="53324" y1="86818" x2="58480" y2="86364"/>
                          <a14:foregroundMark x1="45862" y1="12045" x2="52782" y2="13864"/>
                          <a14:foregroundMark x1="52782" y1="13864" x2="59973" y2="11818"/>
                          <a14:foregroundMark x1="59973" y1="11818" x2="60109" y2="11136"/>
                          <a14:foregroundMark x1="61601" y1="12727" x2="61058" y2="6364"/>
                          <a14:foregroundMark x1="40434" y1="5455" x2="39891" y2="6136"/>
                          <a14:foregroundMark x1="36364" y1="32955" x2="36635" y2="35000"/>
                          <a14:foregroundMark x1="36499" y1="25455" x2="36771" y2="27500"/>
                          <a14:foregroundMark x1="36364" y1="17500" x2="36499" y2="19545"/>
                          <a14:foregroundMark x1="36906" y1="37045" x2="37856" y2="77045"/>
                          <a14:foregroundMark x1="37856" y1="77045" x2="36635" y2="58636"/>
                          <a14:foregroundMark x1="62687" y1="52955" x2="62687" y2="82955"/>
                          <a14:foregroundMark x1="62822" y1="62955" x2="62958" y2="33182"/>
                          <a14:foregroundMark x1="55495" y1="2273" x2="62280" y2="5000"/>
                          <a14:foregroundMark x1="62280" y1="5000" x2="63094" y2="9318"/>
                          <a14:foregroundMark x1="54003" y1="2955" x2="39484" y2="2727"/>
                          <a14:foregroundMark x1="39484" y1="2727" x2="37449" y2="5455"/>
                          <a14:foregroundMark x1="36771" y1="65909" x2="37449" y2="79318"/>
                          <a14:foregroundMark x1="37449" y1="79318" x2="36906" y2="74318"/>
                          <a14:foregroundMark x1="36771" y1="77045" x2="36635" y2="88864"/>
                          <a14:foregroundMark x1="36635" y1="88864" x2="42334" y2="96591"/>
                          <a14:foregroundMark x1="42334" y1="96591" x2="45319" y2="96591"/>
                          <a14:foregroundMark x1="62415" y1="94545" x2="60516" y2="96591"/>
                          <a14:foregroundMark x1="67571" y1="90000" x2="67571" y2="90000"/>
                        </a14:backgroundRemoval>
                      </a14:imgEffect>
                    </a14:imgLayer>
                  </a14:imgProps>
                </a:ext>
              </a:extLst>
            </a:blip>
            <a:srcRect l="34260" r="34668"/>
            <a:stretch/>
          </p:blipFill>
          <p:spPr>
            <a:xfrm>
              <a:off x="3946309" y="-262354"/>
              <a:ext cx="3823519" cy="734649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511BCA-45EF-4F48-A46D-AA7FA4796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900" y="852948"/>
              <a:ext cx="2856706" cy="50811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6CE364D-0F74-42C7-BCF2-938771488D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2" b="94928" l="10000" r="90000">
                        <a14:foregroundMark x1="43596" y1="12029" x2="47105" y2="5507"/>
                        <a14:foregroundMark x1="47105" y1="5507" x2="52193" y2="4638"/>
                        <a14:foregroundMark x1="52193" y1="4638" x2="57368" y2="5507"/>
                        <a14:foregroundMark x1="57368" y1="5507" x2="59912" y2="8841"/>
                        <a14:foregroundMark x1="53596" y1="88406" x2="49649" y2="92754"/>
                        <a14:foregroundMark x1="49649" y1="92754" x2="54474" y2="94928"/>
                        <a14:foregroundMark x1="54474" y1="94928" x2="60000" y2="92319"/>
                        <a14:foregroundMark x1="79386" y1="89855" x2="82982" y2="94493"/>
                        <a14:foregroundMark x1="82982" y1="94493" x2="87193" y2="94928"/>
                      </a14:backgroundRemoval>
                    </a14:imgEffect>
                  </a14:imgLayer>
                </a14:imgProps>
              </a:ext>
            </a:extLst>
          </a:blip>
          <a:srcRect l="36983" r="9549"/>
          <a:stretch/>
        </p:blipFill>
        <p:spPr>
          <a:xfrm>
            <a:off x="9431215" y="4046349"/>
            <a:ext cx="2295798" cy="2598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AC4519-0D32-4DDB-A276-E5AF624D94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008" b="92969" l="5078" r="94922">
                        <a14:foregroundMark x1="7227" y1="8398" x2="12305" y2="87695"/>
                        <a14:foregroundMark x1="12305" y1="87695" x2="53906" y2="88477"/>
                        <a14:foregroundMark x1="53906" y1="88477" x2="78711" y2="88086"/>
                        <a14:foregroundMark x1="78711" y1="88086" x2="88477" y2="80664"/>
                        <a14:foregroundMark x1="88477" y1="80664" x2="91797" y2="71289"/>
                        <a14:foregroundMark x1="91797" y1="71289" x2="88281" y2="10938"/>
                        <a14:foregroundMark x1="88281" y1="10938" x2="38086" y2="10156"/>
                        <a14:foregroundMark x1="38086" y1="10156" x2="11523" y2="11914"/>
                        <a14:foregroundMark x1="11523" y1="11914" x2="19531" y2="21484"/>
                        <a14:foregroundMark x1="19531" y1="21484" x2="54492" y2="20117"/>
                        <a14:foregroundMark x1="54492" y1="20117" x2="68945" y2="20703"/>
                        <a14:foregroundMark x1="68945" y1="20703" x2="76758" y2="26758"/>
                        <a14:foregroundMark x1="76758" y1="26758" x2="75000" y2="37305"/>
                        <a14:foregroundMark x1="75000" y1="37305" x2="81641" y2="48633"/>
                        <a14:foregroundMark x1="81641" y1="48633" x2="81055" y2="60352"/>
                        <a14:foregroundMark x1="81055" y1="60352" x2="70703" y2="77734"/>
                        <a14:foregroundMark x1="70703" y1="77734" x2="60742" y2="86328"/>
                        <a14:foregroundMark x1="60742" y1="86328" x2="30469" y2="84961"/>
                        <a14:foregroundMark x1="30469" y1="84961" x2="20508" y2="70898"/>
                        <a14:foregroundMark x1="20508" y1="70898" x2="18750" y2="31641"/>
                        <a14:foregroundMark x1="18750" y1="31641" x2="24805" y2="22852"/>
                        <a14:foregroundMark x1="24805" y1="22852" x2="39648" y2="21289"/>
                        <a14:foregroundMark x1="39648" y1="21289" x2="49023" y2="30469"/>
                        <a14:foregroundMark x1="49023" y1="30469" x2="41016" y2="68164"/>
                        <a14:foregroundMark x1="41016" y1="68164" x2="58203" y2="71680"/>
                        <a14:foregroundMark x1="58203" y1="71680" x2="67969" y2="59375"/>
                        <a14:foregroundMark x1="67969" y1="59375" x2="63477" y2="30469"/>
                        <a14:foregroundMark x1="63477" y1="30469" x2="60742" y2="27539"/>
                        <a14:foregroundMark x1="39258" y1="32031" x2="32617" y2="26563"/>
                        <a14:foregroundMark x1="25977" y1="53125" x2="31055" y2="64844"/>
                        <a14:foregroundMark x1="32617" y1="76563" x2="44141" y2="79492"/>
                        <a14:foregroundMark x1="44141" y1="79492" x2="65430" y2="73047"/>
                        <a14:foregroundMark x1="65430" y1="73047" x2="73438" y2="53711"/>
                        <a14:foregroundMark x1="73438" y1="53711" x2="74805" y2="46289"/>
                        <a14:foregroundMark x1="11719" y1="8594" x2="67578" y2="8594"/>
                        <a14:foregroundMark x1="67578" y1="8594" x2="78906" y2="8398"/>
                        <a14:foregroundMark x1="78906" y1="8398" x2="90039" y2="8398"/>
                        <a14:foregroundMark x1="90039" y1="8398" x2="91406" y2="9180"/>
                        <a14:foregroundMark x1="92188" y1="13867" x2="95117" y2="39258"/>
                        <a14:foregroundMark x1="95117" y1="39258" x2="92773" y2="52344"/>
                        <a14:foregroundMark x1="92383" y1="84570" x2="84570" y2="93164"/>
                        <a14:foregroundMark x1="84570" y1="93164" x2="9375" y2="92383"/>
                        <a14:foregroundMark x1="7813" y1="85352" x2="9180" y2="65820"/>
                        <a14:foregroundMark x1="9180" y1="65820" x2="5078" y2="43945"/>
                        <a14:foregroundMark x1="5078" y1="43945" x2="6250" y2="39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92971">
            <a:off x="3215633" y="165910"/>
            <a:ext cx="1578008" cy="1578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7D0792-1413-462D-BB36-BD7102478F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00" b="92000" l="3800" r="97000">
                        <a14:foregroundMark x1="29400" y1="55000" x2="37200" y2="36200"/>
                        <a14:foregroundMark x1="37200" y1="36200" x2="48200" y2="32600"/>
                        <a14:foregroundMark x1="48200" y1="32600" x2="60200" y2="32600"/>
                        <a14:foregroundMark x1="60200" y1="32600" x2="66600" y2="42000"/>
                        <a14:foregroundMark x1="66600" y1="42000" x2="67000" y2="52200"/>
                        <a14:foregroundMark x1="67000" y1="52200" x2="64600" y2="62400"/>
                        <a14:foregroundMark x1="64600" y1="62400" x2="53800" y2="63600"/>
                        <a14:foregroundMark x1="53800" y1="63600" x2="44600" y2="55600"/>
                        <a14:foregroundMark x1="44600" y1="55600" x2="43000" y2="68000"/>
                        <a14:foregroundMark x1="43000" y1="68000" x2="40400" y2="72200"/>
                        <a14:foregroundMark x1="29800" y1="46200" x2="33200" y2="36600"/>
                        <a14:foregroundMark x1="33200" y1="36600" x2="43400" y2="31200"/>
                        <a14:foregroundMark x1="43400" y1="31200" x2="53800" y2="30800"/>
                        <a14:foregroundMark x1="53800" y1="30800" x2="64000" y2="34000"/>
                        <a14:foregroundMark x1="64000" y1="34000" x2="69400" y2="43000"/>
                        <a14:foregroundMark x1="69400" y1="43000" x2="70200" y2="55000"/>
                        <a14:foregroundMark x1="70200" y1="55000" x2="69000" y2="56400"/>
                        <a14:foregroundMark x1="32200" y1="57400" x2="35400" y2="59600"/>
                        <a14:foregroundMark x1="48200" y1="41200" x2="48400" y2="52200"/>
                        <a14:foregroundMark x1="48400" y1="52200" x2="48200" y2="53200"/>
                        <a14:foregroundMark x1="45400" y1="46800" x2="45000" y2="54600"/>
                        <a14:foregroundMark x1="50200" y1="66800" x2="60600" y2="66600"/>
                        <a14:foregroundMark x1="60600" y1="66600" x2="61000" y2="66000"/>
                        <a14:foregroundMark x1="41200" y1="75000" x2="40400" y2="81000"/>
                        <a14:foregroundMark x1="33200" y1="84400" x2="67000" y2="86000"/>
                        <a14:foregroundMark x1="67000" y1="86000" x2="75800" y2="80800"/>
                        <a14:foregroundMark x1="75800" y1="80800" x2="90200" y2="48600"/>
                        <a14:foregroundMark x1="90200" y1="48600" x2="89000" y2="38000"/>
                        <a14:foregroundMark x1="89000" y1="38000" x2="73200" y2="18000"/>
                        <a14:foregroundMark x1="73200" y1="18000" x2="60600" y2="12200"/>
                        <a14:foregroundMark x1="60600" y1="12200" x2="36200" y2="12200"/>
                        <a14:foregroundMark x1="36200" y1="12200" x2="23400" y2="17600"/>
                        <a14:foregroundMark x1="23400" y1="17600" x2="15200" y2="27800"/>
                        <a14:foregroundMark x1="15200" y1="27800" x2="11400" y2="37600"/>
                        <a14:foregroundMark x1="11400" y1="37600" x2="10400" y2="67000"/>
                        <a14:foregroundMark x1="10400" y1="67000" x2="17800" y2="81800"/>
                        <a14:foregroundMark x1="17800" y1="81800" x2="34400" y2="89000"/>
                        <a14:foregroundMark x1="34400" y1="89000" x2="49800" y2="90200"/>
                        <a14:foregroundMark x1="49800" y1="90200" x2="71600" y2="87600"/>
                        <a14:foregroundMark x1="71600" y1="87600" x2="82400" y2="80400"/>
                        <a14:foregroundMark x1="82400" y1="80400" x2="90600" y2="67000"/>
                        <a14:foregroundMark x1="90600" y1="67000" x2="94200" y2="35000"/>
                        <a14:foregroundMark x1="94200" y1="35000" x2="90800" y2="19600"/>
                        <a14:foregroundMark x1="90800" y1="19600" x2="71200" y2="7200"/>
                        <a14:foregroundMark x1="71200" y1="7200" x2="34800" y2="7800"/>
                        <a14:foregroundMark x1="34800" y1="7800" x2="23200" y2="11000"/>
                        <a14:foregroundMark x1="23200" y1="11000" x2="14600" y2="22800"/>
                        <a14:foregroundMark x1="14600" y1="22800" x2="4400" y2="60600"/>
                        <a14:foregroundMark x1="4400" y1="60600" x2="6600" y2="73600"/>
                        <a14:foregroundMark x1="6600" y1="73600" x2="12000" y2="83000"/>
                        <a14:foregroundMark x1="12000" y1="83000" x2="20400" y2="89000"/>
                        <a14:foregroundMark x1="20400" y1="89000" x2="34400" y2="90400"/>
                        <a14:foregroundMark x1="34400" y1="90400" x2="56000" y2="89800"/>
                        <a14:foregroundMark x1="56000" y1="89800" x2="83200" y2="90000"/>
                        <a14:foregroundMark x1="83200" y1="90000" x2="87400" y2="82600"/>
                        <a14:foregroundMark x1="8400" y1="12200" x2="5000" y2="47600"/>
                        <a14:foregroundMark x1="5000" y1="47600" x2="5000" y2="47600"/>
                        <a14:foregroundMark x1="3800" y1="60200" x2="7000" y2="88400"/>
                        <a14:foregroundMark x1="15400" y1="91800" x2="31600" y2="91800"/>
                        <a14:foregroundMark x1="31600" y1="91800" x2="58600" y2="90600"/>
                        <a14:foregroundMark x1="58600" y1="90600" x2="82600" y2="92000"/>
                        <a14:foregroundMark x1="82600" y1="92000" x2="87800" y2="91400"/>
                        <a14:foregroundMark x1="93800" y1="89200" x2="97000" y2="77600"/>
                        <a14:foregroundMark x1="97000" y1="77600" x2="96400" y2="51000"/>
                        <a14:foregroundMark x1="95400" y1="13200" x2="87600" y2="5800"/>
                        <a14:foregroundMark x1="87600" y1="5800" x2="20000" y2="7000"/>
                        <a14:foregroundMark x1="20000" y1="7000" x2="6600" y2="9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5593">
            <a:off x="4654248" y="168548"/>
            <a:ext cx="1572733" cy="1572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F030E8-E2BA-4D88-838D-8FEDD85AFB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3314">
            <a:off x="6021294" y="71052"/>
            <a:ext cx="1766913" cy="176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4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73F7-9D70-491C-91AB-08E259A1A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3131" y="1579573"/>
            <a:ext cx="5943601" cy="32489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“The meeting was </a:t>
            </a:r>
            <a:r>
              <a:rPr lang="en-US" sz="4400" i="1" dirty="0"/>
              <a:t>last </a:t>
            </a:r>
            <a:r>
              <a:rPr lang="en-US" sz="4400" dirty="0"/>
              <a:t>night? I thought it was </a:t>
            </a:r>
            <a:r>
              <a:rPr lang="en-US" sz="4400" i="1" dirty="0"/>
              <a:t>next </a:t>
            </a:r>
            <a:r>
              <a:rPr lang="en-US" sz="4400" dirty="0"/>
              <a:t>Thursday. Why didn’t anyone tell me when it was?”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69F4C4-E9E4-4F48-AC5F-AC0991E327D8}"/>
              </a:ext>
            </a:extLst>
          </p:cNvPr>
          <p:cNvSpPr txBox="1">
            <a:spLocks/>
          </p:cNvSpPr>
          <p:nvPr/>
        </p:nvSpPr>
        <p:spPr>
          <a:xfrm>
            <a:off x="2249010" y="180221"/>
            <a:ext cx="9146700" cy="90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Ever hear something like this…?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125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73F7-9D70-491C-91AB-08E259A1A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3131" y="1579573"/>
            <a:ext cx="5943601" cy="32489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dirty="0"/>
              <a:t>“Here I am for the meeting. I already read the minutes and everyone’s reports. Now I’m ready to really get some things done!”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69F4C4-E9E4-4F48-AC5F-AC0991E327D8}"/>
              </a:ext>
            </a:extLst>
          </p:cNvPr>
          <p:cNvSpPr txBox="1">
            <a:spLocks/>
          </p:cNvSpPr>
          <p:nvPr/>
        </p:nvSpPr>
        <p:spPr>
          <a:xfrm>
            <a:off x="2249010" y="180221"/>
            <a:ext cx="9146700" cy="90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Ever hear something like this…?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652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73F7-9D70-491C-91AB-08E259A1A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0" y="1349297"/>
            <a:ext cx="4850780" cy="361299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dirty="0"/>
              <a:t>“I didn’t know we had a financial shortfall. If only someone would communicate these things, I would give more.”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A4B5C9-000D-49D5-BFD2-4EC8EDAE4E75}"/>
              </a:ext>
            </a:extLst>
          </p:cNvPr>
          <p:cNvSpPr txBox="1">
            <a:spLocks/>
          </p:cNvSpPr>
          <p:nvPr/>
        </p:nvSpPr>
        <p:spPr>
          <a:xfrm>
            <a:off x="2249010" y="180221"/>
            <a:ext cx="9146700" cy="90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Ever hear something like this…?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625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73F7-9D70-491C-91AB-08E259A1A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9600" y="1200151"/>
            <a:ext cx="5702300" cy="399415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dirty="0"/>
              <a:t>“Pastor, I saw we </a:t>
            </a:r>
            <a:br>
              <a:rPr lang="en-US" sz="4400" dirty="0"/>
            </a:br>
            <a:r>
              <a:rPr lang="en-US" sz="4400" dirty="0"/>
              <a:t>were a bit behind </a:t>
            </a:r>
            <a:br>
              <a:rPr lang="en-US" sz="4400" dirty="0"/>
            </a:br>
            <a:r>
              <a:rPr lang="en-US" sz="4400" dirty="0"/>
              <a:t>budget this month. But no worries, I put an extra offering in the plate. I’ve been so blessed, I just want to thank Jesus.”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69F4C4-E9E4-4F48-AC5F-AC0991E327D8}"/>
              </a:ext>
            </a:extLst>
          </p:cNvPr>
          <p:cNvSpPr txBox="1">
            <a:spLocks/>
          </p:cNvSpPr>
          <p:nvPr/>
        </p:nvSpPr>
        <p:spPr>
          <a:xfrm>
            <a:off x="2249010" y="180221"/>
            <a:ext cx="9146700" cy="90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Ever hear something like this…?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706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FB10-57C5-4407-8F9E-8CE10CB2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010" y="180221"/>
            <a:ext cx="9146700" cy="905629"/>
          </a:xfrm>
        </p:spPr>
        <p:txBody>
          <a:bodyPr>
            <a:noAutofit/>
          </a:bodyPr>
          <a:lstStyle/>
          <a:p>
            <a:r>
              <a:rPr lang="en-US" b="1" dirty="0"/>
              <a:t>Ever hear something like this…?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73F7-9D70-491C-91AB-08E259A1A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5478" y="1579573"/>
            <a:ext cx="6198919" cy="32489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“Pastor, I never know what’s going on around here. If I’m not on the council no one tells me what’s happening.” </a:t>
            </a:r>
          </a:p>
        </p:txBody>
      </p:sp>
    </p:spTree>
    <p:extLst>
      <p:ext uri="{BB962C8B-B14F-4D97-AF65-F5344CB8AC3E}">
        <p14:creationId xmlns:p14="http://schemas.microsoft.com/office/powerpoint/2010/main" val="7566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FB10-57C5-4407-8F9E-8CE10CB2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010" y="180221"/>
            <a:ext cx="9146700" cy="905629"/>
          </a:xfrm>
        </p:spPr>
        <p:txBody>
          <a:bodyPr>
            <a:noAutofit/>
          </a:bodyPr>
          <a:lstStyle/>
          <a:p>
            <a:r>
              <a:rPr lang="en-US" b="1" dirty="0"/>
              <a:t>Ever hear something like this…?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73F7-9D70-491C-91AB-08E259A1A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5478" y="1579573"/>
            <a:ext cx="6198919" cy="32489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dirty="0"/>
              <a:t>“Pastor, thanks for </a:t>
            </a:r>
            <a:br>
              <a:rPr lang="en-US" sz="4400" dirty="0"/>
            </a:br>
            <a:r>
              <a:rPr lang="en-US" sz="4400" dirty="0"/>
              <a:t>all you do around here. </a:t>
            </a:r>
            <a:br>
              <a:rPr lang="en-US" sz="4400" dirty="0"/>
            </a:br>
            <a:r>
              <a:rPr lang="en-US" sz="4400" dirty="0"/>
              <a:t>I’m thankful for all the ways you communicate </a:t>
            </a:r>
            <a:br>
              <a:rPr lang="en-US" sz="4400" dirty="0"/>
            </a:br>
            <a:r>
              <a:rPr lang="en-US" sz="4400" dirty="0"/>
              <a:t>so I always know what’s going on. Thank you.”</a:t>
            </a:r>
          </a:p>
        </p:txBody>
      </p:sp>
    </p:spTree>
    <p:extLst>
      <p:ext uri="{BB962C8B-B14F-4D97-AF65-F5344CB8AC3E}">
        <p14:creationId xmlns:p14="http://schemas.microsoft.com/office/powerpoint/2010/main" val="78548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FB10-57C5-4407-8F9E-8CE10CB2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010" y="180221"/>
            <a:ext cx="9146700" cy="905629"/>
          </a:xfrm>
        </p:spPr>
        <p:txBody>
          <a:bodyPr>
            <a:noAutofit/>
          </a:bodyPr>
          <a:lstStyle/>
          <a:p>
            <a:r>
              <a:rPr lang="en-US" b="1" dirty="0"/>
              <a:t>Ever hear something like this…?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73F7-9D70-491C-91AB-08E259A1A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5478" y="1579573"/>
            <a:ext cx="6198919" cy="32489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“Pastor, I never know what’s going on around here. If I’m not on the council no one tells me what’s happening.” </a:t>
            </a:r>
          </a:p>
        </p:txBody>
      </p:sp>
    </p:spTree>
    <p:extLst>
      <p:ext uri="{BB962C8B-B14F-4D97-AF65-F5344CB8AC3E}">
        <p14:creationId xmlns:p14="http://schemas.microsoft.com/office/powerpoint/2010/main" val="10314941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AA19-102D-41B7-B098-3D0346FE4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2095"/>
            <a:ext cx="9144000" cy="1959943"/>
          </a:xfrm>
        </p:spPr>
        <p:txBody>
          <a:bodyPr>
            <a:normAutofit/>
          </a:bodyPr>
          <a:lstStyle/>
          <a:p>
            <a:r>
              <a:rPr lang="en-US" b="1" dirty="0"/>
              <a:t>Improved Church </a:t>
            </a:r>
            <a:br>
              <a:rPr lang="en-US" b="1" dirty="0"/>
            </a:br>
            <a:r>
              <a:rPr lang="en-US" b="1" dirty="0"/>
              <a:t>Communication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28B6B-00E1-471E-986C-999264CB0E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With </a:t>
            </a:r>
            <a:r>
              <a:rPr lang="en-US" sz="3600" b="1" dirty="0"/>
              <a:t>FREE</a:t>
            </a:r>
            <a:r>
              <a:rPr lang="en-US" sz="3600" dirty="0"/>
              <a:t> Technology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C82005-6611-4656-9D91-81DF34F306E2}"/>
              </a:ext>
            </a:extLst>
          </p:cNvPr>
          <p:cNvSpPr/>
          <p:nvPr/>
        </p:nvSpPr>
        <p:spPr>
          <a:xfrm rot="16200000">
            <a:off x="-741266" y="1451714"/>
            <a:ext cx="25010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73018-D3DC-4D8D-87A3-F54639D5F34F}"/>
              </a:ext>
            </a:extLst>
          </p:cNvPr>
          <p:cNvSpPr/>
          <p:nvPr/>
        </p:nvSpPr>
        <p:spPr>
          <a:xfrm>
            <a:off x="126760" y="-111555"/>
            <a:ext cx="39244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CORNER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3543E-B05D-4F2B-AC40-440111A7BBD6}"/>
              </a:ext>
            </a:extLst>
          </p:cNvPr>
          <p:cNvSpPr/>
          <p:nvPr/>
        </p:nvSpPr>
        <p:spPr>
          <a:xfrm>
            <a:off x="6096000" y="5836265"/>
            <a:ext cx="5727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With Rob Guenther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2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AA19-102D-41B7-B098-3D0346FE4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2095"/>
            <a:ext cx="9144000" cy="1959943"/>
          </a:xfrm>
        </p:spPr>
        <p:txBody>
          <a:bodyPr>
            <a:normAutofit/>
          </a:bodyPr>
          <a:lstStyle/>
          <a:p>
            <a:r>
              <a:rPr lang="en-US" b="1" dirty="0"/>
              <a:t>Improved Church </a:t>
            </a:r>
            <a:br>
              <a:rPr lang="en-US" b="1" dirty="0"/>
            </a:br>
            <a:r>
              <a:rPr lang="en-US" b="1" dirty="0"/>
              <a:t>Communication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28B6B-00E1-471E-986C-999264CB0E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With </a:t>
            </a:r>
            <a:r>
              <a:rPr lang="en-US" sz="3600" b="1" dirty="0"/>
              <a:t>FREE</a:t>
            </a:r>
            <a:r>
              <a:rPr lang="en-US" sz="3600" dirty="0"/>
              <a:t> Technology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C82005-6611-4656-9D91-81DF34F306E2}"/>
              </a:ext>
            </a:extLst>
          </p:cNvPr>
          <p:cNvSpPr/>
          <p:nvPr/>
        </p:nvSpPr>
        <p:spPr>
          <a:xfrm rot="16200000">
            <a:off x="-741266" y="1451714"/>
            <a:ext cx="25010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73018-D3DC-4D8D-87A3-F54639D5F34F}"/>
              </a:ext>
            </a:extLst>
          </p:cNvPr>
          <p:cNvSpPr/>
          <p:nvPr/>
        </p:nvSpPr>
        <p:spPr>
          <a:xfrm>
            <a:off x="126760" y="-111555"/>
            <a:ext cx="39244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CORNER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3543E-B05D-4F2B-AC40-440111A7BBD6}"/>
              </a:ext>
            </a:extLst>
          </p:cNvPr>
          <p:cNvSpPr/>
          <p:nvPr/>
        </p:nvSpPr>
        <p:spPr>
          <a:xfrm>
            <a:off x="6096000" y="5836265"/>
            <a:ext cx="5727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With Rob Guenther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62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6919-561A-4058-9919-400E895B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885"/>
          </a:xfrm>
        </p:spPr>
        <p:txBody>
          <a:bodyPr/>
          <a:lstStyle/>
          <a:p>
            <a:r>
              <a:rPr lang="en-US" b="1" dirty="0"/>
              <a:t>Improved Church 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9782-AC55-44E8-A35C-1FF58BFE8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0180"/>
            <a:ext cx="5181600" cy="760095"/>
          </a:xfrm>
        </p:spPr>
        <p:txBody>
          <a:bodyPr>
            <a:normAutofit/>
          </a:bodyPr>
          <a:lstStyle/>
          <a:p>
            <a:r>
              <a:rPr lang="en-US" sz="4000" b="1" dirty="0"/>
              <a:t>“Come” Strategies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6C55E-E475-4408-8AD3-0B587247C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0180"/>
            <a:ext cx="5181600" cy="760095"/>
          </a:xfrm>
        </p:spPr>
        <p:txBody>
          <a:bodyPr>
            <a:normAutofit/>
          </a:bodyPr>
          <a:lstStyle/>
          <a:p>
            <a:r>
              <a:rPr lang="en-US" sz="4000" b="1" dirty="0"/>
              <a:t>“Go” Strategies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172DFF-530F-4B41-9945-8A5797E6452E}"/>
              </a:ext>
            </a:extLst>
          </p:cNvPr>
          <p:cNvSpPr txBox="1">
            <a:spLocks/>
          </p:cNvSpPr>
          <p:nvPr/>
        </p:nvSpPr>
        <p:spPr>
          <a:xfrm>
            <a:off x="700088" y="2986091"/>
            <a:ext cx="5472112" cy="70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Christmas for Kids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27B54F8-22AC-417F-AC1A-B1FFF0583591}"/>
              </a:ext>
            </a:extLst>
          </p:cNvPr>
          <p:cNvSpPr txBox="1">
            <a:spLocks/>
          </p:cNvSpPr>
          <p:nvPr/>
        </p:nvSpPr>
        <p:spPr>
          <a:xfrm>
            <a:off x="6529388" y="2986091"/>
            <a:ext cx="4824412" cy="760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3600" dirty="0"/>
              <a:t> Community Parade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182036-A685-4B63-AFCB-5D80E7A7E4F6}"/>
              </a:ext>
            </a:extLst>
          </p:cNvPr>
          <p:cNvSpPr txBox="1">
            <a:spLocks/>
          </p:cNvSpPr>
          <p:nvPr/>
        </p:nvSpPr>
        <p:spPr>
          <a:xfrm>
            <a:off x="700088" y="3456149"/>
            <a:ext cx="5472112" cy="70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Oktoberfest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2E8C1B4-8424-4FFF-9A3A-B26219122CB0}"/>
              </a:ext>
            </a:extLst>
          </p:cNvPr>
          <p:cNvSpPr txBox="1">
            <a:spLocks/>
          </p:cNvSpPr>
          <p:nvPr/>
        </p:nvSpPr>
        <p:spPr>
          <a:xfrm>
            <a:off x="6529388" y="3456149"/>
            <a:ext cx="4824412" cy="760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3600" dirty="0"/>
              <a:t> Saturday Market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9B0988-1425-4216-9404-69602837397B}"/>
              </a:ext>
            </a:extLst>
          </p:cNvPr>
          <p:cNvCxnSpPr/>
          <p:nvPr/>
        </p:nvCxnSpPr>
        <p:spPr>
          <a:xfrm>
            <a:off x="5672140" y="1223010"/>
            <a:ext cx="0" cy="53063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7B9B4E5-23D2-4437-88D5-0744772D0B17}"/>
              </a:ext>
            </a:extLst>
          </p:cNvPr>
          <p:cNvSpPr txBox="1"/>
          <p:nvPr/>
        </p:nvSpPr>
        <p:spPr>
          <a:xfrm>
            <a:off x="2621756" y="2178192"/>
            <a:ext cx="6141244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Evangelism Strategies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F69F38-1B57-4F41-B71C-AFD3B876B1B8}"/>
              </a:ext>
            </a:extLst>
          </p:cNvPr>
          <p:cNvSpPr txBox="1"/>
          <p:nvPr/>
        </p:nvSpPr>
        <p:spPr>
          <a:xfrm>
            <a:off x="2601518" y="4156237"/>
            <a:ext cx="6141244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Communication Strategies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CE935D-DE8B-401E-8333-AFB81817C022}"/>
              </a:ext>
            </a:extLst>
          </p:cNvPr>
          <p:cNvSpPr txBox="1">
            <a:spLocks/>
          </p:cNvSpPr>
          <p:nvPr/>
        </p:nvSpPr>
        <p:spPr>
          <a:xfrm>
            <a:off x="700088" y="5008098"/>
            <a:ext cx="5472112" cy="70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Website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DEC742B-1A4F-4DC8-82AC-238DFC6F5541}"/>
              </a:ext>
            </a:extLst>
          </p:cNvPr>
          <p:cNvSpPr txBox="1">
            <a:spLocks/>
          </p:cNvSpPr>
          <p:nvPr/>
        </p:nvSpPr>
        <p:spPr>
          <a:xfrm>
            <a:off x="6529388" y="5008098"/>
            <a:ext cx="4824412" cy="760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3600" dirty="0"/>
              <a:t> Emails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43AACE-7A75-46EF-9520-C47A9A31AE16}"/>
              </a:ext>
            </a:extLst>
          </p:cNvPr>
          <p:cNvSpPr txBox="1">
            <a:spLocks/>
          </p:cNvSpPr>
          <p:nvPr/>
        </p:nvSpPr>
        <p:spPr>
          <a:xfrm>
            <a:off x="700088" y="5478156"/>
            <a:ext cx="5472112" cy="70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“Intranet”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33F5E44-7737-46AB-A4BC-7A16D55571C8}"/>
              </a:ext>
            </a:extLst>
          </p:cNvPr>
          <p:cNvSpPr txBox="1">
            <a:spLocks/>
          </p:cNvSpPr>
          <p:nvPr/>
        </p:nvSpPr>
        <p:spPr>
          <a:xfrm>
            <a:off x="6529388" y="5478156"/>
            <a:ext cx="4824412" cy="760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3600" dirty="0"/>
              <a:t> Facebook</a:t>
            </a:r>
          </a:p>
        </p:txBody>
      </p:sp>
    </p:spTree>
    <p:extLst>
      <p:ext uri="{BB962C8B-B14F-4D97-AF65-F5344CB8AC3E}">
        <p14:creationId xmlns:p14="http://schemas.microsoft.com/office/powerpoint/2010/main" val="21723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build="p"/>
      <p:bldP spid="8" grpId="0" build="p"/>
      <p:bldP spid="11" grpId="0" animBg="1"/>
      <p:bldP spid="12" grpId="0" animBg="1"/>
      <p:bldP spid="13" grpId="0" build="p"/>
      <p:bldP spid="14" grpId="0" build="p"/>
      <p:bldP spid="15" grpId="0" build="p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6919-561A-4058-9919-400E895B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885"/>
          </a:xfrm>
        </p:spPr>
        <p:txBody>
          <a:bodyPr/>
          <a:lstStyle/>
          <a:p>
            <a:r>
              <a:rPr lang="en-US" b="1" dirty="0"/>
              <a:t>Improved Church 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9782-AC55-44E8-A35C-1FF58BFE8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0180"/>
            <a:ext cx="5181600" cy="760095"/>
          </a:xfrm>
        </p:spPr>
        <p:txBody>
          <a:bodyPr>
            <a:normAutofit/>
          </a:bodyPr>
          <a:lstStyle/>
          <a:p>
            <a:r>
              <a:rPr lang="en-US" sz="4000" b="1" dirty="0"/>
              <a:t> “Intranet” Defined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172DFF-530F-4B41-9945-8A5797E6452E}"/>
              </a:ext>
            </a:extLst>
          </p:cNvPr>
          <p:cNvSpPr txBox="1">
            <a:spLocks/>
          </p:cNvSpPr>
          <p:nvPr/>
        </p:nvSpPr>
        <p:spPr>
          <a:xfrm>
            <a:off x="700087" y="2200275"/>
            <a:ext cx="10415587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vs. Internet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Merriam Webster: “a network operating like the World Wide Web but having access restricted to a limited group of authorized users (such as employees of a company)”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Open access (no logins), but not advertised.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600" dirty="0"/>
              <a:t> e.g. </a:t>
            </a:r>
            <a:r>
              <a:rPr lang="en-US" sz="3600" dirty="0">
                <a:hlinkClick r:id="rId2"/>
              </a:rPr>
              <a:t>www.GraceLutheranKenai.com/Minutes</a:t>
            </a:r>
            <a:endParaRPr lang="en-US" sz="3600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961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66807-E244-45B8-8337-2E3008D68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21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</TotalTime>
  <Words>536</Words>
  <Application>Microsoft Office PowerPoint</Application>
  <PresentationFormat>Widescreen</PresentationFormat>
  <Paragraphs>75</Paragraphs>
  <Slides>50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Courier New</vt:lpstr>
      <vt:lpstr>Franklin Gothic Book</vt:lpstr>
      <vt:lpstr>Franklin Gothic Medium</vt:lpstr>
      <vt:lpstr>Office Theme</vt:lpstr>
      <vt:lpstr>PowerPoint Presentation</vt:lpstr>
      <vt:lpstr>Improved Church  Communication</vt:lpstr>
      <vt:lpstr>PowerPoint Presentation</vt:lpstr>
      <vt:lpstr>PowerPoint Presentation</vt:lpstr>
      <vt:lpstr>Ever hear something like this…?</vt:lpstr>
      <vt:lpstr>Improved Church  Communication</vt:lpstr>
      <vt:lpstr>Improved Church Communication</vt:lpstr>
      <vt:lpstr>Improved Church Communication</vt:lpstr>
      <vt:lpstr>PowerPoint Presentation</vt:lpstr>
      <vt:lpstr>PowerPoint Presentation</vt:lpstr>
      <vt:lpstr>Improved Church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Improved Church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Improved Church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Improved Church Communication</vt:lpstr>
      <vt:lpstr>PowerPoint Presentation</vt:lpstr>
      <vt:lpstr>PowerPoint Presentation</vt:lpstr>
      <vt:lpstr>PowerPoint Presentation</vt:lpstr>
      <vt:lpstr>PowerPoint Presentation</vt:lpstr>
      <vt:lpstr>Improved Church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 hear something like this…?</vt:lpstr>
      <vt:lpstr>Ever hear something like this…?</vt:lpstr>
      <vt:lpstr>Improved Church  Communication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Improved Church  Communication</dc:title>
  <dc:creator>Rob Guenther</dc:creator>
  <cp:lastModifiedBy>Rob Guenther</cp:lastModifiedBy>
  <cp:revision>19</cp:revision>
  <dcterms:created xsi:type="dcterms:W3CDTF">2018-01-10T00:22:14Z</dcterms:created>
  <dcterms:modified xsi:type="dcterms:W3CDTF">2018-01-19T00:50:40Z</dcterms:modified>
</cp:coreProperties>
</file>