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96"/>
  </p:notesMasterIdLst>
  <p:handoutMasterIdLst>
    <p:handoutMasterId r:id="rId97"/>
  </p:handoutMasterIdLst>
  <p:sldIdLst>
    <p:sldId id="400" r:id="rId2"/>
    <p:sldId id="399" r:id="rId3"/>
    <p:sldId id="402" r:id="rId4"/>
    <p:sldId id="401" r:id="rId5"/>
    <p:sldId id="403" r:id="rId6"/>
    <p:sldId id="430" r:id="rId7"/>
    <p:sldId id="319" r:id="rId8"/>
    <p:sldId id="301" r:id="rId9"/>
    <p:sldId id="268" r:id="rId10"/>
    <p:sldId id="320" r:id="rId11"/>
    <p:sldId id="309" r:id="rId12"/>
    <p:sldId id="328" r:id="rId13"/>
    <p:sldId id="302" r:id="rId14"/>
    <p:sldId id="431" r:id="rId15"/>
    <p:sldId id="380" r:id="rId16"/>
    <p:sldId id="379" r:id="rId17"/>
    <p:sldId id="416" r:id="rId18"/>
    <p:sldId id="417" r:id="rId19"/>
    <p:sldId id="381" r:id="rId20"/>
    <p:sldId id="329" r:id="rId21"/>
    <p:sldId id="432" r:id="rId22"/>
    <p:sldId id="330" r:id="rId23"/>
    <p:sldId id="382" r:id="rId24"/>
    <p:sldId id="383" r:id="rId25"/>
    <p:sldId id="419" r:id="rId26"/>
    <p:sldId id="420" r:id="rId27"/>
    <p:sldId id="317" r:id="rId28"/>
    <p:sldId id="404" r:id="rId29"/>
    <p:sldId id="333" r:id="rId30"/>
    <p:sldId id="334" r:id="rId31"/>
    <p:sldId id="335" r:id="rId32"/>
    <p:sldId id="336" r:id="rId33"/>
    <p:sldId id="337" r:id="rId34"/>
    <p:sldId id="338" r:id="rId35"/>
    <p:sldId id="339" r:id="rId36"/>
    <p:sldId id="421" r:id="rId37"/>
    <p:sldId id="423" r:id="rId38"/>
    <p:sldId id="351" r:id="rId39"/>
    <p:sldId id="352" r:id="rId40"/>
    <p:sldId id="378" r:id="rId41"/>
    <p:sldId id="340" r:id="rId42"/>
    <p:sldId id="341" r:id="rId43"/>
    <p:sldId id="342" r:id="rId44"/>
    <p:sldId id="343" r:id="rId45"/>
    <p:sldId id="349" r:id="rId46"/>
    <p:sldId id="385" r:id="rId47"/>
    <p:sldId id="384" r:id="rId48"/>
    <p:sldId id="433" r:id="rId49"/>
    <p:sldId id="434" r:id="rId50"/>
    <p:sldId id="435" r:id="rId51"/>
    <p:sldId id="350" r:id="rId52"/>
    <p:sldId id="437" r:id="rId53"/>
    <p:sldId id="436" r:id="rId54"/>
    <p:sldId id="438" r:id="rId55"/>
    <p:sldId id="405" r:id="rId56"/>
    <p:sldId id="297" r:id="rId57"/>
    <p:sldId id="359" r:id="rId58"/>
    <p:sldId id="362" r:id="rId59"/>
    <p:sldId id="360" r:id="rId60"/>
    <p:sldId id="361" r:id="rId61"/>
    <p:sldId id="363" r:id="rId62"/>
    <p:sldId id="424" r:id="rId63"/>
    <p:sldId id="425" r:id="rId64"/>
    <p:sldId id="426" r:id="rId65"/>
    <p:sldId id="427" r:id="rId66"/>
    <p:sldId id="440" r:id="rId67"/>
    <p:sldId id="441" r:id="rId68"/>
    <p:sldId id="364" r:id="rId69"/>
    <p:sldId id="442" r:id="rId70"/>
    <p:sldId id="368" r:id="rId71"/>
    <p:sldId id="365" r:id="rId72"/>
    <p:sldId id="366" r:id="rId73"/>
    <p:sldId id="443" r:id="rId74"/>
    <p:sldId id="444" r:id="rId75"/>
    <p:sldId id="369" r:id="rId76"/>
    <p:sldId id="428" r:id="rId77"/>
    <p:sldId id="429" r:id="rId78"/>
    <p:sldId id="445" r:id="rId79"/>
    <p:sldId id="370" r:id="rId80"/>
    <p:sldId id="372" r:id="rId81"/>
    <p:sldId id="373" r:id="rId82"/>
    <p:sldId id="446" r:id="rId83"/>
    <p:sldId id="447" r:id="rId84"/>
    <p:sldId id="298" r:id="rId85"/>
    <p:sldId id="418" r:id="rId86"/>
    <p:sldId id="449" r:id="rId87"/>
    <p:sldId id="450" r:id="rId88"/>
    <p:sldId id="312" r:id="rId89"/>
    <p:sldId id="451" r:id="rId90"/>
    <p:sldId id="314" r:id="rId91"/>
    <p:sldId id="453" r:id="rId92"/>
    <p:sldId id="398" r:id="rId93"/>
    <p:sldId id="315" r:id="rId94"/>
    <p:sldId id="316" r:id="rId9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19" autoAdjust="0"/>
    <p:restoredTop sz="94660"/>
  </p:normalViewPr>
  <p:slideViewPr>
    <p:cSldViewPr>
      <p:cViewPr varScale="1">
        <p:scale>
          <a:sx n="103" d="100"/>
          <a:sy n="103" d="100"/>
        </p:scale>
        <p:origin x="174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7007CE3-0205-4F89-9E4D-E79510B28A59}" type="datetimeFigureOut">
              <a:rPr lang="en-US" smtClean="0"/>
              <a:t>10/16/2017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509C360-2181-48F4-9C91-57BB1809A3C5}" type="slidenum">
              <a:rPr lang="en-US" smtClean="0"/>
              <a:t>‹#›</a:t>
            </a:fld>
            <a:endParaRPr lang="en-US"/>
          </a:p>
        </p:txBody>
      </p:sp>
    </p:spTree>
    <p:extLst>
      <p:ext uri="{BB962C8B-B14F-4D97-AF65-F5344CB8AC3E}">
        <p14:creationId xmlns:p14="http://schemas.microsoft.com/office/powerpoint/2010/main" val="4175695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4DB5FC6-1146-4A46-855B-821962EA4511}" type="datetimeFigureOut">
              <a:rPr lang="en-US" smtClean="0"/>
              <a:t>10/16/2017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AFB6FE-D57A-4363-B923-789DE34319B7}" type="slidenum">
              <a:rPr lang="en-US" smtClean="0"/>
              <a:t>‹#›</a:t>
            </a:fld>
            <a:endParaRPr lang="en-US"/>
          </a:p>
        </p:txBody>
      </p:sp>
    </p:spTree>
    <p:extLst>
      <p:ext uri="{BB962C8B-B14F-4D97-AF65-F5344CB8AC3E}">
        <p14:creationId xmlns:p14="http://schemas.microsoft.com/office/powerpoint/2010/main" val="1655875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thefederalist.com/2017/09/01/heres-answer-rob-bell-wont-give-aaron-rodgers-salvation-people-remote-rainfores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thefederalist.com/2017/09/01/heres-answer-rob-bell-wont-give-aaron-rodgers-salvation-people-remote-rainfores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“year 2000” anniversary…now 17 years ago!</a:t>
            </a:r>
          </a:p>
          <a:p>
            <a:r>
              <a:rPr lang="en-US" dirty="0" smtClean="0"/>
              <a:t>Martin</a:t>
            </a:r>
            <a:r>
              <a:rPr lang="en-US" baseline="0" dirty="0" smtClean="0"/>
              <a:t> Luther 3</a:t>
            </a:r>
            <a:r>
              <a:rPr lang="en-US" baseline="30000" dirty="0" smtClean="0"/>
              <a:t>rd</a:t>
            </a:r>
            <a:r>
              <a:rPr lang="en-US" baseline="0" dirty="0" smtClean="0"/>
              <a:t> most influential person (Johann Gutenberg (mass media--movable type for printing) / 	Isaac Newton (gravity) / Martin Luther (Protestant Reformation)</a:t>
            </a:r>
          </a:p>
          <a:p>
            <a:r>
              <a:rPr lang="en-US" baseline="0" dirty="0" smtClean="0"/>
              <a:t>Reformation 2</a:t>
            </a:r>
            <a:r>
              <a:rPr lang="en-US" baseline="30000" dirty="0" smtClean="0"/>
              <a:t>nd</a:t>
            </a:r>
            <a:r>
              <a:rPr lang="en-US" baseline="0" dirty="0" smtClean="0"/>
              <a:t> most important event (Printing press / Reformation / Discovery of the “New World.”)</a:t>
            </a:r>
            <a:endParaRPr lang="en-US" dirty="0"/>
          </a:p>
        </p:txBody>
      </p:sp>
      <p:sp>
        <p:nvSpPr>
          <p:cNvPr id="4" name="Slide Number Placeholder 3"/>
          <p:cNvSpPr>
            <a:spLocks noGrp="1"/>
          </p:cNvSpPr>
          <p:nvPr>
            <p:ph type="sldNum" sz="quarter" idx="10"/>
          </p:nvPr>
        </p:nvSpPr>
        <p:spPr/>
        <p:txBody>
          <a:bodyPr/>
          <a:lstStyle/>
          <a:p>
            <a:fld id="{B0AFB6FE-D57A-4363-B923-789DE34319B7}" type="slidenum">
              <a:rPr lang="en-US" smtClean="0"/>
              <a:t>1</a:t>
            </a:fld>
            <a:endParaRPr lang="en-US"/>
          </a:p>
        </p:txBody>
      </p:sp>
    </p:spTree>
    <p:extLst>
      <p:ext uri="{BB962C8B-B14F-4D97-AF65-F5344CB8AC3E}">
        <p14:creationId xmlns:p14="http://schemas.microsoft.com/office/powerpoint/2010/main" val="2844333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FB6FE-D57A-4363-B923-789DE34319B7}" type="slidenum">
              <a:rPr lang="en-US" smtClean="0"/>
              <a:t>86</a:t>
            </a:fld>
            <a:endParaRPr lang="en-US"/>
          </a:p>
        </p:txBody>
      </p:sp>
    </p:spTree>
    <p:extLst>
      <p:ext uri="{BB962C8B-B14F-4D97-AF65-F5344CB8AC3E}">
        <p14:creationId xmlns:p14="http://schemas.microsoft.com/office/powerpoint/2010/main" val="2614127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FB6FE-D57A-4363-B923-789DE34319B7}" type="slidenum">
              <a:rPr lang="en-US" smtClean="0"/>
              <a:t>87</a:t>
            </a:fld>
            <a:endParaRPr lang="en-US"/>
          </a:p>
        </p:txBody>
      </p:sp>
    </p:spTree>
    <p:extLst>
      <p:ext uri="{BB962C8B-B14F-4D97-AF65-F5344CB8AC3E}">
        <p14:creationId xmlns:p14="http://schemas.microsoft.com/office/powerpoint/2010/main" val="1944530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FB6FE-D57A-4363-B923-789DE34319B7}" type="slidenum">
              <a:rPr lang="en-US" smtClean="0"/>
              <a:t>88</a:t>
            </a:fld>
            <a:endParaRPr lang="en-US"/>
          </a:p>
        </p:txBody>
      </p:sp>
    </p:spTree>
    <p:extLst>
      <p:ext uri="{BB962C8B-B14F-4D97-AF65-F5344CB8AC3E}">
        <p14:creationId xmlns:p14="http://schemas.microsoft.com/office/powerpoint/2010/main" val="271011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FB6FE-D57A-4363-B923-789DE34319B7}" type="slidenum">
              <a:rPr lang="en-US" smtClean="0"/>
              <a:t>89</a:t>
            </a:fld>
            <a:endParaRPr lang="en-US"/>
          </a:p>
        </p:txBody>
      </p:sp>
    </p:spTree>
    <p:extLst>
      <p:ext uri="{BB962C8B-B14F-4D97-AF65-F5344CB8AC3E}">
        <p14:creationId xmlns:p14="http://schemas.microsoft.com/office/powerpoint/2010/main" val="761772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FB6FE-D57A-4363-B923-789DE34319B7}" type="slidenum">
              <a:rPr lang="en-US" smtClean="0"/>
              <a:t>90</a:t>
            </a:fld>
            <a:endParaRPr lang="en-US"/>
          </a:p>
        </p:txBody>
      </p:sp>
    </p:spTree>
    <p:extLst>
      <p:ext uri="{BB962C8B-B14F-4D97-AF65-F5344CB8AC3E}">
        <p14:creationId xmlns:p14="http://schemas.microsoft.com/office/powerpoint/2010/main" val="1197176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FB6FE-D57A-4363-B923-789DE34319B7}" type="slidenum">
              <a:rPr lang="en-US" smtClean="0"/>
              <a:t>91</a:t>
            </a:fld>
            <a:endParaRPr lang="en-US"/>
          </a:p>
        </p:txBody>
      </p:sp>
    </p:spTree>
    <p:extLst>
      <p:ext uri="{BB962C8B-B14F-4D97-AF65-F5344CB8AC3E}">
        <p14:creationId xmlns:p14="http://schemas.microsoft.com/office/powerpoint/2010/main" val="994242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Martin Luther 1483-1546</a:t>
            </a:r>
          </a:p>
          <a:p>
            <a:r>
              <a:rPr lang="en-US" dirty="0" err="1" smtClean="0"/>
              <a:t>Huldrych</a:t>
            </a:r>
            <a:r>
              <a:rPr lang="en-US" baseline="0" dirty="0" smtClean="0"/>
              <a:t> Zwingli 1484-1531</a:t>
            </a:r>
          </a:p>
          <a:p>
            <a:r>
              <a:rPr lang="en-US" baseline="0" dirty="0" smtClean="0"/>
              <a:t>John Calvin – 1509-1564</a:t>
            </a:r>
          </a:p>
          <a:p>
            <a:r>
              <a:rPr lang="en-US" baseline="0" dirty="0" smtClean="0"/>
              <a:t>Jacobus Arminius 1560-1609</a:t>
            </a:r>
          </a:p>
          <a:p>
            <a:endParaRPr lang="en-US" dirty="0"/>
          </a:p>
        </p:txBody>
      </p:sp>
      <p:sp>
        <p:nvSpPr>
          <p:cNvPr id="4" name="Slide Number Placeholder 3"/>
          <p:cNvSpPr>
            <a:spLocks noGrp="1"/>
          </p:cNvSpPr>
          <p:nvPr>
            <p:ph type="sldNum" sz="quarter" idx="10"/>
          </p:nvPr>
        </p:nvSpPr>
        <p:spPr/>
        <p:txBody>
          <a:bodyPr/>
          <a:lstStyle/>
          <a:p>
            <a:fld id="{B0AFB6FE-D57A-4363-B923-789DE34319B7}" type="slidenum">
              <a:rPr lang="en-US" smtClean="0"/>
              <a:t>2</a:t>
            </a:fld>
            <a:endParaRPr lang="en-US"/>
          </a:p>
        </p:txBody>
      </p:sp>
    </p:spTree>
    <p:extLst>
      <p:ext uri="{BB962C8B-B14F-4D97-AF65-F5344CB8AC3E}">
        <p14:creationId xmlns:p14="http://schemas.microsoft.com/office/powerpoint/2010/main" val="2481079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Jacobus Arminius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Dutch Jacob </a:t>
            </a:r>
            <a:r>
              <a:rPr lang="en-US" sz="1200" kern="1200" dirty="0" err="1" smtClean="0">
                <a:solidFill>
                  <a:schemeClr val="tx1"/>
                </a:solidFill>
                <a:effectLst/>
                <a:latin typeface="+mn-lt"/>
                <a:ea typeface="+mn-ea"/>
                <a:cs typeface="+mn-cs"/>
              </a:rPr>
              <a:t>Harmensen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orJacob</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Hermansz</a:t>
            </a:r>
            <a:r>
              <a:rPr lang="en-US" sz="1200" kern="1200" dirty="0" smtClean="0">
                <a:solidFill>
                  <a:schemeClr val="tx1"/>
                </a:solidFill>
                <a:effectLst/>
                <a:latin typeface="+mn-lt"/>
                <a:ea typeface="+mn-ea"/>
                <a:cs typeface="+mn-cs"/>
              </a:rPr>
              <a:t> (born October 10, 1560, </a:t>
            </a:r>
            <a:r>
              <a:rPr lang="en-US" sz="1200" kern="1200" dirty="0" err="1" smtClean="0">
                <a:solidFill>
                  <a:schemeClr val="tx1"/>
                </a:solidFill>
                <a:effectLst/>
                <a:latin typeface="+mn-lt"/>
                <a:ea typeface="+mn-ea"/>
                <a:cs typeface="+mn-cs"/>
              </a:rPr>
              <a:t>Oudewater</a:t>
            </a:r>
            <a:r>
              <a:rPr lang="en-US" sz="1200" kern="1200" dirty="0" smtClean="0">
                <a:solidFill>
                  <a:schemeClr val="tx1"/>
                </a:solidFill>
                <a:effectLst/>
                <a:latin typeface="+mn-lt"/>
                <a:ea typeface="+mn-ea"/>
                <a:cs typeface="+mn-cs"/>
              </a:rPr>
              <a:t>, Netherlands—died October 19, 1609, Leiden), theologian and minister of the Dutch Reformed Church who opposed the strict Calvinist teaching on predestination and who developed in reaction a theological system known later as Arminianism.</a:t>
            </a:r>
          </a:p>
          <a:p>
            <a:r>
              <a:rPr lang="en-US" sz="1200" kern="1200" dirty="0" smtClean="0">
                <a:solidFill>
                  <a:schemeClr val="tx1"/>
                </a:solidFill>
                <a:effectLst/>
                <a:latin typeface="+mn-lt"/>
                <a:ea typeface="+mn-ea"/>
                <a:cs typeface="+mn-cs"/>
              </a:rPr>
              <a:t>His father died when Arminius was an infant, and one Theodore </a:t>
            </a:r>
            <a:r>
              <a:rPr lang="en-US" sz="1200" kern="1200" dirty="0" err="1" smtClean="0">
                <a:solidFill>
                  <a:schemeClr val="tx1"/>
                </a:solidFill>
                <a:effectLst/>
                <a:latin typeface="+mn-lt"/>
                <a:ea typeface="+mn-ea"/>
                <a:cs typeface="+mn-cs"/>
              </a:rPr>
              <a:t>Aemilius</a:t>
            </a:r>
            <a:r>
              <a:rPr lang="en-US" sz="1200" kern="1200" dirty="0" smtClean="0">
                <a:solidFill>
                  <a:schemeClr val="tx1"/>
                </a:solidFill>
                <a:effectLst/>
                <a:latin typeface="+mn-lt"/>
                <a:ea typeface="+mn-ea"/>
                <a:cs typeface="+mn-cs"/>
              </a:rPr>
              <a:t> adopted the child and provided for his schooling in Utrecht. On the death of </a:t>
            </a:r>
            <a:r>
              <a:rPr lang="en-US" sz="1200" kern="1200" dirty="0" err="1" smtClean="0">
                <a:solidFill>
                  <a:schemeClr val="tx1"/>
                </a:solidFill>
                <a:effectLst/>
                <a:latin typeface="+mn-lt"/>
                <a:ea typeface="+mn-ea"/>
                <a:cs typeface="+mn-cs"/>
              </a:rPr>
              <a:t>Aemilius</a:t>
            </a:r>
            <a:r>
              <a:rPr lang="en-US" sz="1200" kern="1200" dirty="0" smtClean="0">
                <a:solidFill>
                  <a:schemeClr val="tx1"/>
                </a:solidFill>
                <a:effectLst/>
                <a:latin typeface="+mn-lt"/>
                <a:ea typeface="+mn-ea"/>
                <a:cs typeface="+mn-cs"/>
              </a:rPr>
              <a:t> in 1575, Rudolf </a:t>
            </a:r>
            <a:r>
              <a:rPr lang="en-US" sz="1200" kern="1200" dirty="0" err="1" smtClean="0">
                <a:solidFill>
                  <a:schemeClr val="tx1"/>
                </a:solidFill>
                <a:effectLst/>
                <a:latin typeface="+mn-lt"/>
                <a:ea typeface="+mn-ea"/>
                <a:cs typeface="+mn-cs"/>
              </a:rPr>
              <a:t>Snellius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Snel</a:t>
            </a:r>
            <a:r>
              <a:rPr lang="en-US" sz="1200" kern="1200" dirty="0" smtClean="0">
                <a:solidFill>
                  <a:schemeClr val="tx1"/>
                </a:solidFill>
                <a:effectLst/>
                <a:latin typeface="+mn-lt"/>
                <a:ea typeface="+mn-ea"/>
                <a:cs typeface="+mn-cs"/>
              </a:rPr>
              <a:t> van </a:t>
            </a:r>
            <a:r>
              <a:rPr lang="en-US" sz="1200" kern="1200" dirty="0" err="1" smtClean="0">
                <a:solidFill>
                  <a:schemeClr val="tx1"/>
                </a:solidFill>
                <a:effectLst/>
                <a:latin typeface="+mn-lt"/>
                <a:ea typeface="+mn-ea"/>
                <a:cs typeface="+mn-cs"/>
              </a:rPr>
              <a:t>Roijen</a:t>
            </a:r>
            <a:r>
              <a:rPr lang="en-US" sz="1200" kern="1200" dirty="0" smtClean="0">
                <a:solidFill>
                  <a:schemeClr val="tx1"/>
                </a:solidFill>
                <a:effectLst/>
                <a:latin typeface="+mn-lt"/>
                <a:ea typeface="+mn-ea"/>
                <a:cs typeface="+mn-cs"/>
              </a:rPr>
              <a:t>, 1546–1613), a professor at Marburg and a native of </a:t>
            </a:r>
            <a:r>
              <a:rPr lang="en-US" sz="1200" kern="1200" dirty="0" err="1" smtClean="0">
                <a:solidFill>
                  <a:schemeClr val="tx1"/>
                </a:solidFill>
                <a:effectLst/>
                <a:latin typeface="+mn-lt"/>
                <a:ea typeface="+mn-ea"/>
                <a:cs typeface="+mn-cs"/>
              </a:rPr>
              <a:t>Oudewater</a:t>
            </a:r>
            <a:r>
              <a:rPr lang="en-US" sz="1200" kern="1200" dirty="0" smtClean="0">
                <a:solidFill>
                  <a:schemeClr val="tx1"/>
                </a:solidFill>
                <a:effectLst/>
                <a:latin typeface="+mn-lt"/>
                <a:ea typeface="+mn-ea"/>
                <a:cs typeface="+mn-cs"/>
              </a:rPr>
              <a:t>, became the patron for his further education at the universities of Leiden (1576–82), Basel, and Geneva (1582–86).</a:t>
            </a:r>
          </a:p>
          <a:p>
            <a:r>
              <a:rPr lang="en-US" sz="1200" kern="1200" dirty="0" smtClean="0">
                <a:solidFill>
                  <a:schemeClr val="tx1"/>
                </a:solidFill>
                <a:effectLst/>
                <a:latin typeface="+mn-lt"/>
                <a:ea typeface="+mn-ea"/>
                <a:cs typeface="+mn-cs"/>
              </a:rPr>
              <a:t>After brief stays at the University of Padua, in Rome, and in Geneva, Arminius went to Amsterdam. He was ordained there in 1588. In 1603 Arminius was called to a theological professorship at Leiden, which he held until his death. These last six years of his life were dominated by theological controversy, in particular by his disputes with </a:t>
            </a:r>
            <a:r>
              <a:rPr lang="en-US" sz="1200" kern="1200" dirty="0" err="1" smtClean="0">
                <a:solidFill>
                  <a:schemeClr val="tx1"/>
                </a:solidFill>
                <a:effectLst/>
                <a:latin typeface="+mn-lt"/>
                <a:ea typeface="+mn-ea"/>
                <a:cs typeface="+mn-cs"/>
              </a:rPr>
              <a:t>Franciscus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Gomarus</a:t>
            </a:r>
            <a:r>
              <a:rPr lang="en-US" sz="1200" kern="1200" dirty="0" smtClean="0">
                <a:solidFill>
                  <a:schemeClr val="tx1"/>
                </a:solidFill>
                <a:effectLst/>
                <a:latin typeface="+mn-lt"/>
                <a:ea typeface="+mn-ea"/>
                <a:cs typeface="+mn-cs"/>
              </a:rPr>
              <a:t>, his colleague at Leiden.</a:t>
            </a:r>
          </a:p>
          <a:p>
            <a:r>
              <a:rPr lang="en-US" sz="1200" kern="1200" dirty="0" smtClean="0">
                <a:solidFill>
                  <a:schemeClr val="tx1"/>
                </a:solidFill>
                <a:effectLst/>
                <a:latin typeface="+mn-lt"/>
                <a:ea typeface="+mn-ea"/>
                <a:cs typeface="+mn-cs"/>
              </a:rPr>
              <a:t>Considered a man of mild temperament, Arminius was forced into controversy against his own choice. He had earlier affirmed the Calvinist view of predestination, which held that those elected for salvation were so chosen prior to Adam’s fall, but he gradually came to have doubts about this teaching. To him predestination seemed too harsh a position, because it did not provide a place for the exercise of human free will in the process of salvation. Hence, Arminius came to assert a conditional election, according to which God elects to eternal life those who will respond in faith to the divine offer of salvation. In so doing, he meant to place greater emphasis on God’s mercy.</a:t>
            </a:r>
          </a:p>
          <a:p>
            <a:r>
              <a:rPr lang="en-US" sz="1200" kern="1200" dirty="0" smtClean="0">
                <a:solidFill>
                  <a:schemeClr val="tx1"/>
                </a:solidFill>
                <a:effectLst/>
                <a:latin typeface="+mn-lt"/>
                <a:ea typeface="+mn-ea"/>
                <a:cs typeface="+mn-cs"/>
              </a:rPr>
              <a:t>After his death some of his followers gave support to his views by signing the Remonstrance, a theological document written by Johannes </a:t>
            </a:r>
            <a:r>
              <a:rPr lang="en-US" sz="1200" kern="1200" dirty="0" err="1" smtClean="0">
                <a:solidFill>
                  <a:schemeClr val="tx1"/>
                </a:solidFill>
                <a:effectLst/>
                <a:latin typeface="+mn-lt"/>
                <a:ea typeface="+mn-ea"/>
                <a:cs typeface="+mn-cs"/>
              </a:rPr>
              <a:t>Uyttenbogaert</a:t>
            </a:r>
            <a:r>
              <a:rPr lang="en-US" sz="1200" kern="1200" dirty="0" smtClean="0">
                <a:solidFill>
                  <a:schemeClr val="tx1"/>
                </a:solidFill>
                <a:effectLst/>
                <a:latin typeface="+mn-lt"/>
                <a:ea typeface="+mn-ea"/>
                <a:cs typeface="+mn-cs"/>
              </a:rPr>
              <a:t>, a minister from Utrecht, in 1610. Remonstrant Arminianism was debated in 1618–19 at the Synod of Dort (Dordrecht), an assembly of the Dutch Reformed Church. The synod included delegates from Reformed churches in England, Germany, and Switzerland, as well as delegates from the Dutch church, all of whom were supporters of </a:t>
            </a:r>
            <a:r>
              <a:rPr lang="en-US" sz="1200" kern="1200" dirty="0" err="1" smtClean="0">
                <a:solidFill>
                  <a:schemeClr val="tx1"/>
                </a:solidFill>
                <a:effectLst/>
                <a:latin typeface="+mn-lt"/>
                <a:ea typeface="+mn-ea"/>
                <a:cs typeface="+mn-cs"/>
              </a:rPr>
              <a:t>Gomarus</a:t>
            </a:r>
            <a:r>
              <a:rPr lang="en-US" sz="1200" kern="1200" dirty="0" smtClean="0">
                <a:solidFill>
                  <a:schemeClr val="tx1"/>
                </a:solidFill>
                <a:effectLst/>
                <a:latin typeface="+mn-lt"/>
                <a:ea typeface="+mn-ea"/>
                <a:cs typeface="+mn-cs"/>
              </a:rPr>
              <a:t>. Arminianism was discredited and condemned by the synod, the </a:t>
            </a:r>
            <a:r>
              <a:rPr lang="en-US" sz="1200" kern="1200" dirty="0" err="1" smtClean="0">
                <a:solidFill>
                  <a:schemeClr val="tx1"/>
                </a:solidFill>
                <a:effectLst/>
                <a:latin typeface="+mn-lt"/>
                <a:ea typeface="+mn-ea"/>
                <a:cs typeface="+mn-cs"/>
              </a:rPr>
              <a:t>Arminians</a:t>
            </a:r>
            <a:r>
              <a:rPr lang="en-US" sz="1200" kern="1200" dirty="0" smtClean="0">
                <a:solidFill>
                  <a:schemeClr val="tx1"/>
                </a:solidFill>
                <a:effectLst/>
                <a:latin typeface="+mn-lt"/>
                <a:ea typeface="+mn-ea"/>
                <a:cs typeface="+mn-cs"/>
              </a:rPr>
              <a:t> present were expelled, and many others suffered persecution.</a:t>
            </a:r>
          </a:p>
          <a:p>
            <a:r>
              <a:rPr lang="en-US" sz="1200" kern="1200" dirty="0" smtClean="0">
                <a:solidFill>
                  <a:schemeClr val="tx1"/>
                </a:solidFill>
                <a:effectLst/>
                <a:latin typeface="+mn-lt"/>
                <a:ea typeface="+mn-ea"/>
                <a:cs typeface="+mn-cs"/>
              </a:rPr>
              <a:t>In 1629, however, the works of Arminius (Opera </a:t>
            </a:r>
            <a:r>
              <a:rPr lang="en-US" sz="1200" kern="1200" dirty="0" err="1" smtClean="0">
                <a:solidFill>
                  <a:schemeClr val="tx1"/>
                </a:solidFill>
                <a:effectLst/>
                <a:latin typeface="+mn-lt"/>
                <a:ea typeface="+mn-ea"/>
                <a:cs typeface="+mn-cs"/>
              </a:rPr>
              <a:t>theologica</a:t>
            </a:r>
            <a:r>
              <a:rPr lang="en-US" sz="1200" kern="1200" dirty="0" smtClean="0">
                <a:solidFill>
                  <a:schemeClr val="tx1"/>
                </a:solidFill>
                <a:effectLst/>
                <a:latin typeface="+mn-lt"/>
                <a:ea typeface="+mn-ea"/>
                <a:cs typeface="+mn-cs"/>
              </a:rPr>
              <a:t> [“Theological Works”]) were published for the first time in Leiden, and by 1630 the Remonstrant Brotherhood had achieved legal toleration. It was finally recognized officially in the Netherlands in 1795. In its emphasis on the grace of God, Arminianism influenced the development of Methodism in England and the United States.</a:t>
            </a:r>
          </a:p>
          <a:p>
            <a:endParaRPr lang="en-US" dirty="0"/>
          </a:p>
        </p:txBody>
      </p:sp>
      <p:sp>
        <p:nvSpPr>
          <p:cNvPr id="4" name="Slide Number Placeholder 3"/>
          <p:cNvSpPr>
            <a:spLocks noGrp="1"/>
          </p:cNvSpPr>
          <p:nvPr>
            <p:ph type="sldNum" sz="quarter" idx="10"/>
          </p:nvPr>
        </p:nvSpPr>
        <p:spPr/>
        <p:txBody>
          <a:bodyPr/>
          <a:lstStyle/>
          <a:p>
            <a:fld id="{B0AFB6FE-D57A-4363-B923-789DE34319B7}" type="slidenum">
              <a:rPr lang="en-US" smtClean="0"/>
              <a:t>3</a:t>
            </a:fld>
            <a:endParaRPr lang="en-US"/>
          </a:p>
        </p:txBody>
      </p:sp>
    </p:spTree>
    <p:extLst>
      <p:ext uri="{BB962C8B-B14F-4D97-AF65-F5344CB8AC3E}">
        <p14:creationId xmlns:p14="http://schemas.microsoft.com/office/powerpoint/2010/main" val="2287754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Martin Luther 1483-1546</a:t>
            </a:r>
          </a:p>
          <a:p>
            <a:r>
              <a:rPr lang="en-US" dirty="0" err="1" smtClean="0"/>
              <a:t>Huldrych</a:t>
            </a:r>
            <a:r>
              <a:rPr lang="en-US" baseline="0" dirty="0" smtClean="0"/>
              <a:t> Zwingli 1484-1531</a:t>
            </a:r>
          </a:p>
          <a:p>
            <a:r>
              <a:rPr lang="en-US" baseline="0" dirty="0" smtClean="0"/>
              <a:t>John Calvin – 1509-1564</a:t>
            </a:r>
          </a:p>
          <a:p>
            <a:r>
              <a:rPr lang="en-US" baseline="0" dirty="0" smtClean="0"/>
              <a:t>Jacobus Arminius 1560-1609</a:t>
            </a:r>
          </a:p>
          <a:p>
            <a:endParaRPr lang="en-US" dirty="0"/>
          </a:p>
        </p:txBody>
      </p:sp>
      <p:sp>
        <p:nvSpPr>
          <p:cNvPr id="4" name="Slide Number Placeholder 3"/>
          <p:cNvSpPr>
            <a:spLocks noGrp="1"/>
          </p:cNvSpPr>
          <p:nvPr>
            <p:ph type="sldNum" sz="quarter" idx="10"/>
          </p:nvPr>
        </p:nvSpPr>
        <p:spPr/>
        <p:txBody>
          <a:bodyPr/>
          <a:lstStyle/>
          <a:p>
            <a:fld id="{B0AFB6FE-D57A-4363-B923-789DE34319B7}" type="slidenum">
              <a:rPr lang="en-US" smtClean="0"/>
              <a:t>4</a:t>
            </a:fld>
            <a:endParaRPr lang="en-US"/>
          </a:p>
        </p:txBody>
      </p:sp>
    </p:spTree>
    <p:extLst>
      <p:ext uri="{BB962C8B-B14F-4D97-AF65-F5344CB8AC3E}">
        <p14:creationId xmlns:p14="http://schemas.microsoft.com/office/powerpoint/2010/main" val="3270213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hlinkClick r:id="rId3"/>
              </a:rPr>
              <a:t>http://thefederalist.com/2017/09/01/heres-answer-rob-bell-wont-give-aaron-rodgers-salvation-people-remote-rainforest/</a:t>
            </a:r>
            <a:endParaRPr lang="en-US" dirty="0"/>
          </a:p>
        </p:txBody>
      </p:sp>
      <p:sp>
        <p:nvSpPr>
          <p:cNvPr id="4" name="Slide Number Placeholder 3"/>
          <p:cNvSpPr>
            <a:spLocks noGrp="1"/>
          </p:cNvSpPr>
          <p:nvPr>
            <p:ph type="sldNum" sz="quarter" idx="10"/>
          </p:nvPr>
        </p:nvSpPr>
        <p:spPr/>
        <p:txBody>
          <a:bodyPr/>
          <a:lstStyle/>
          <a:p>
            <a:fld id="{B0AFB6FE-D57A-4363-B923-789DE34319B7}" type="slidenum">
              <a:rPr lang="en-US" smtClean="0"/>
              <a:t>12</a:t>
            </a:fld>
            <a:endParaRPr lang="en-US"/>
          </a:p>
        </p:txBody>
      </p:sp>
    </p:spTree>
    <p:extLst>
      <p:ext uri="{BB962C8B-B14F-4D97-AF65-F5344CB8AC3E}">
        <p14:creationId xmlns:p14="http://schemas.microsoft.com/office/powerpoint/2010/main" val="4053246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hlinkClick r:id="rId3"/>
              </a:rPr>
              <a:t>http://thefederalist.com/2017/09/01/heres-answer-rob-bell-wont-give-aaron-rodgers-salvation-people-remote-rainforest/</a:t>
            </a:r>
            <a:endParaRPr lang="en-US" dirty="0"/>
          </a:p>
        </p:txBody>
      </p:sp>
      <p:sp>
        <p:nvSpPr>
          <p:cNvPr id="4" name="Slide Number Placeholder 3"/>
          <p:cNvSpPr>
            <a:spLocks noGrp="1"/>
          </p:cNvSpPr>
          <p:nvPr>
            <p:ph type="sldNum" sz="quarter" idx="10"/>
          </p:nvPr>
        </p:nvSpPr>
        <p:spPr/>
        <p:txBody>
          <a:bodyPr/>
          <a:lstStyle/>
          <a:p>
            <a:fld id="{B0AFB6FE-D57A-4363-B923-789DE34319B7}" type="slidenum">
              <a:rPr lang="en-US" smtClean="0"/>
              <a:t>14</a:t>
            </a:fld>
            <a:endParaRPr lang="en-US"/>
          </a:p>
        </p:txBody>
      </p:sp>
    </p:spTree>
    <p:extLst>
      <p:ext uri="{BB962C8B-B14F-4D97-AF65-F5344CB8AC3E}">
        <p14:creationId xmlns:p14="http://schemas.microsoft.com/office/powerpoint/2010/main" val="2037404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Prescient View – Knowledge</a:t>
            </a:r>
            <a:r>
              <a:rPr lang="en-US" baseline="0" dirty="0" smtClean="0"/>
              <a:t> beforehand / foreknowledge….God looks ahead and knows who will believe in him and who won’t…then predestines believers to heaven.  Salvation rests with us.</a:t>
            </a:r>
          </a:p>
          <a:p>
            <a:endParaRPr lang="en-US" baseline="0" dirty="0" smtClean="0"/>
          </a:p>
          <a:p>
            <a:r>
              <a:rPr lang="en-US" baseline="0" dirty="0" smtClean="0"/>
              <a:t>Augustinian View (Reformation View) – Some are predestined for salvation…predestined to believe.  God decided to save you…Salvation rests with God.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0AFB6FE-D57A-4363-B923-789DE34319B7}" type="slidenum">
              <a:rPr lang="en-US" smtClean="0"/>
              <a:t>18</a:t>
            </a:fld>
            <a:endParaRPr lang="en-US"/>
          </a:p>
        </p:txBody>
      </p:sp>
    </p:spTree>
    <p:extLst>
      <p:ext uri="{BB962C8B-B14F-4D97-AF65-F5344CB8AC3E}">
        <p14:creationId xmlns:p14="http://schemas.microsoft.com/office/powerpoint/2010/main" val="1216798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hangingPunct="0">
              <a:buNone/>
            </a:pPr>
            <a:r>
              <a:rPr lang="en-US" i="1" dirty="0" smtClean="0"/>
              <a:t>Arminianism (as derived from the Five Articles of Remonstrance, 1610):</a:t>
            </a:r>
          </a:p>
          <a:p>
            <a:pPr marL="0" lvl="0" indent="0" hangingPunct="0">
              <a:buNone/>
            </a:pPr>
            <a:r>
              <a:rPr lang="en-US" i="1" dirty="0" smtClean="0"/>
              <a:t>1. The salvation or ultimate condemnation of a person is “conditioned” by or is the result of the God-given faith or unbelief of that person; </a:t>
            </a:r>
          </a:p>
          <a:p>
            <a:pPr marL="0" lvl="0" indent="0" hangingPunct="0">
              <a:buNone/>
            </a:pPr>
            <a:r>
              <a:rPr lang="en-US" i="1" dirty="0" smtClean="0"/>
              <a:t>2. The divinely provided atonement is sufficient for all persons but is applied only to those who trust in Christ. Thus it is limited to believers, not by God but by the person who trusts or fails to trust; </a:t>
            </a:r>
          </a:p>
          <a:p>
            <a:pPr marL="0" lvl="0" indent="0" hangingPunct="0">
              <a:buNone/>
            </a:pPr>
            <a:r>
              <a:rPr lang="en-US" i="1" dirty="0" smtClean="0"/>
              <a:t>3. No person can save himself or herself. Without the help of the Holy Spirit, no one can respond to God’s will that all be saved; </a:t>
            </a:r>
          </a:p>
          <a:p>
            <a:pPr marL="0" lvl="0" indent="0" hangingPunct="0">
              <a:buNone/>
            </a:pPr>
            <a:r>
              <a:rPr lang="en-US" i="1" dirty="0" smtClean="0"/>
              <a:t>4. God’s grace, applied by the Holy Spirit, is the sole source of good and of human salvation, yet this grace may be resisted; </a:t>
            </a:r>
          </a:p>
          <a:p>
            <a:pPr marL="0" lvl="0" indent="0" hangingPunct="0">
              <a:buNone/>
            </a:pPr>
            <a:endParaRPr lang="en-US" i="1" dirty="0" smtClean="0"/>
          </a:p>
          <a:p>
            <a:endParaRPr lang="en-US" dirty="0"/>
          </a:p>
        </p:txBody>
      </p:sp>
      <p:sp>
        <p:nvSpPr>
          <p:cNvPr id="4" name="Slide Number Placeholder 3"/>
          <p:cNvSpPr>
            <a:spLocks noGrp="1"/>
          </p:cNvSpPr>
          <p:nvPr>
            <p:ph type="sldNum" sz="quarter" idx="10"/>
          </p:nvPr>
        </p:nvSpPr>
        <p:spPr/>
        <p:txBody>
          <a:bodyPr/>
          <a:lstStyle/>
          <a:p>
            <a:fld id="{B0AFB6FE-D57A-4363-B923-789DE34319B7}" type="slidenum">
              <a:rPr lang="en-US" smtClean="0"/>
              <a:t>21</a:t>
            </a:fld>
            <a:endParaRPr lang="en-US"/>
          </a:p>
        </p:txBody>
      </p:sp>
    </p:spTree>
    <p:extLst>
      <p:ext uri="{BB962C8B-B14F-4D97-AF65-F5344CB8AC3E}">
        <p14:creationId xmlns:p14="http://schemas.microsoft.com/office/powerpoint/2010/main" val="1110567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FB6FE-D57A-4363-B923-789DE34319B7}" type="slidenum">
              <a:rPr lang="en-US" smtClean="0"/>
              <a:t>85</a:t>
            </a:fld>
            <a:endParaRPr lang="en-US"/>
          </a:p>
        </p:txBody>
      </p:sp>
    </p:spTree>
    <p:extLst>
      <p:ext uri="{BB962C8B-B14F-4D97-AF65-F5344CB8AC3E}">
        <p14:creationId xmlns:p14="http://schemas.microsoft.com/office/powerpoint/2010/main" val="3781348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10/16/2017</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CA15C064-DD44-4CAC-873E-2D1F54821676}" type="slidenum">
              <a:rPr kumimoji="0" lang="en-US" smtClean="0"/>
              <a:pPr eaLnBrk="1" latinLnBrk="0" hangingPunct="1"/>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10/16/2017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10/16/2017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8E70017-46D5-46BC-A132-ECA8843AE069}" type="slidenum">
              <a:rPr lang="en-US"/>
              <a:pPr>
                <a:defRPr/>
              </a:pPr>
              <a:t>‹#›</a:t>
            </a:fld>
            <a:endParaRPr lang="en-US"/>
          </a:p>
        </p:txBody>
      </p:sp>
    </p:spTree>
    <p:extLst>
      <p:ext uri="{BB962C8B-B14F-4D97-AF65-F5344CB8AC3E}">
        <p14:creationId xmlns:p14="http://schemas.microsoft.com/office/powerpoint/2010/main" val="271192479"/>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10/16/2017</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kumimoji="0" lang="en-US"/>
          </a:p>
        </p:txBody>
      </p:sp>
      <p:sp>
        <p:nvSpPr>
          <p:cNvPr id="16" name="Slide Number Placeholder 15"/>
          <p:cNvSpPr>
            <a:spLocks noGrp="1"/>
          </p:cNvSpPr>
          <p:nvPr>
            <p:ph type="sldNum" sz="quarter" idx="12"/>
          </p:nvPr>
        </p:nvSpPr>
        <p:spPr>
          <a:xfrm>
            <a:off x="8229600" y="6473952"/>
            <a:ext cx="758952" cy="246888"/>
          </a:xfrm>
        </p:spPr>
        <p:txBody>
          <a:bodyPr/>
          <a:lstStyle/>
          <a:p>
            <a:fld id="{CA15C064-DD44-4CAC-873E-2D1F54821676}" type="slidenum">
              <a:rPr kumimoji="0" lang="en-US" smtClean="0"/>
              <a:pPr eaLnBrk="1" latinLnBrk="0" hangingPunct="1"/>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10/16/2017</a:t>
            </a:fld>
            <a:endParaRPr lang="en-US"/>
          </a:p>
        </p:txBody>
      </p:sp>
      <p:sp>
        <p:nvSpPr>
          <p:cNvPr id="11" name="Footer Placeholder 10"/>
          <p:cNvSpPr>
            <a:spLocks noGrp="1"/>
          </p:cNvSpPr>
          <p:nvPr>
            <p:ph type="ftr" sz="quarter" idx="11"/>
          </p:nvPr>
        </p:nvSpPr>
        <p:spPr/>
        <p:txBody>
          <a:bodyPr/>
          <a:lstStyle/>
          <a:p>
            <a:endParaRPr kumimoji="0" lang="en-US"/>
          </a:p>
        </p:txBody>
      </p:sp>
      <p:sp>
        <p:nvSpPr>
          <p:cNvPr id="16" name="Slide Number Placeholder 1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10/16/2017</a:t>
            </a:fld>
            <a:endParaRPr lang="en-US"/>
          </a:p>
        </p:txBody>
      </p:sp>
      <p:sp>
        <p:nvSpPr>
          <p:cNvPr id="10" name="Footer Placeholder 9"/>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10/16/2017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229600" y="6477000"/>
            <a:ext cx="762000" cy="246888"/>
          </a:xfrm>
        </p:spPr>
        <p:txBody>
          <a:bodyPr/>
          <a:lstStyle/>
          <a:p>
            <a:fld id="{CA15C064-DD44-4CAC-873E-2D1F54821676}" type="slidenum">
              <a:rPr kumimoji="0" lang="en-US" smtClean="0"/>
              <a:pPr eaLnBrk="1" latinLnBrk="0" hangingPunct="1"/>
              <a:t>‹#›</a:t>
            </a:fld>
            <a:endParaRPr kumimoji="0"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10/16/2017</a:t>
            </a:fld>
            <a:endParaRPr lang="en-US"/>
          </a:p>
        </p:txBody>
      </p:sp>
      <p:sp>
        <p:nvSpPr>
          <p:cNvPr id="21" name="Footer Placeholder 20"/>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10/16/2017</a:t>
            </a:fld>
            <a:endParaRPr lang="en-US"/>
          </a:p>
        </p:txBody>
      </p:sp>
      <p:sp>
        <p:nvSpPr>
          <p:cNvPr id="24" name="Footer Placeholder 23"/>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10/16/2017</a:t>
            </a:fld>
            <a:endParaRPr lang="en-US"/>
          </a:p>
        </p:txBody>
      </p:sp>
      <p:sp>
        <p:nvSpPr>
          <p:cNvPr id="29" name="Footer Placeholder 28"/>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10/16/2017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lgn="l" eaLnBrk="1" latinLnBrk="0" hangingPunct="1"/>
            <a:fld id="{74CBEAF9-9E58-4CC8-A6FF-6DD8A58DEEA4}" type="datetimeFigureOut">
              <a:rPr lang="en-US" smtClean="0"/>
              <a:pPr algn="l" eaLnBrk="1" latinLnBrk="0" hangingPunct="1"/>
              <a:t>10/16/2017</a:t>
            </a:fld>
            <a:endParaRPr lang="en-US" dirty="0">
              <a:solidFill>
                <a:schemeClr val="accent1">
                  <a:shade val="75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lgn="r" eaLnBrk="1" latinLnBrk="0" hangingPunct="1"/>
            <a:endParaRPr kumimoji="0" lang="en-US" dirty="0">
              <a:solidFill>
                <a:schemeClr val="accent1">
                  <a:shade val="75000"/>
                </a:scheme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A15C064-DD44-4CAC-873E-2D1F54821676}" type="slidenum">
              <a:rPr kumimoji="0" lang="en-US" smtClean="0"/>
              <a:pPr eaLnBrk="1" latinLnBrk="0" hangingPunct="1"/>
              <a:t>‹#›</a:t>
            </a:fld>
            <a:endParaRPr kumimoji="0" lang="en-US" dirty="0">
              <a:solidFill>
                <a:schemeClr val="accent1">
                  <a:shade val="75000"/>
                </a:scheme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7.jpeg"/><Relationship Id="rId4" Type="http://schemas.openxmlformats.org/officeDocument/2006/relationships/image" Target="../media/image6.jpeg"/></Relationships>
</file>

<file path=ppt/slides/_rels/slide8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9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formation 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914400"/>
            <a:ext cx="12039600" cy="5230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237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497013" y="1688842"/>
            <a:ext cx="64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2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itle 2"/>
          <p:cNvSpPr>
            <a:spLocks noGrp="1"/>
          </p:cNvSpPr>
          <p:nvPr>
            <p:ph type="title"/>
          </p:nvPr>
        </p:nvSpPr>
        <p:spPr/>
        <p:txBody>
          <a:bodyPr>
            <a:normAutofit fontScale="90000"/>
          </a:bodyPr>
          <a:lstStyle/>
          <a:p>
            <a:pPr lvl="0"/>
            <a:r>
              <a:rPr lang="en-US" b="1" dirty="0">
                <a:solidFill>
                  <a:srgbClr val="FF0000"/>
                </a:solidFill>
              </a:rPr>
              <a:t>Predestination, Election, or Free Will?</a:t>
            </a:r>
            <a:r>
              <a:rPr lang="en-US" dirty="0">
                <a:solidFill>
                  <a:srgbClr val="FF0000"/>
                </a:solidFill>
              </a:rPr>
              <a:t/>
            </a:r>
            <a:br>
              <a:rPr lang="en-US" dirty="0">
                <a:solidFill>
                  <a:srgbClr val="FF0000"/>
                </a:solidFill>
              </a:rPr>
            </a:br>
            <a:endParaRPr lang="en-US" dirty="0"/>
          </a:p>
        </p:txBody>
      </p:sp>
      <p:pic>
        <p:nvPicPr>
          <p:cNvPr id="3074" name="Picture 2" descr="Image resu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028" y="1330411"/>
            <a:ext cx="2426574" cy="28605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0152" y="2971800"/>
            <a:ext cx="244144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6477" y="3865116"/>
            <a:ext cx="2351654" cy="296308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8131" y="1330411"/>
            <a:ext cx="2843629" cy="285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75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42207943"/>
              </p:ext>
            </p:extLst>
          </p:nvPr>
        </p:nvGraphicFramePr>
        <p:xfrm>
          <a:off x="304800" y="1066800"/>
          <a:ext cx="8686800" cy="6097207"/>
        </p:xfrm>
        <a:graphic>
          <a:graphicData uri="http://schemas.openxmlformats.org/drawingml/2006/table">
            <a:tbl>
              <a:tblPr firstRow="1" firstCol="1" bandRow="1">
                <a:tableStyleId>{5C22544A-7EE6-4342-B048-85BDC9FD1C3A}</a:tableStyleId>
              </a:tblPr>
              <a:tblGrid>
                <a:gridCol w="4343400">
                  <a:extLst>
                    <a:ext uri="{9D8B030D-6E8A-4147-A177-3AD203B41FA5}">
                      <a16:colId xmlns:a16="http://schemas.microsoft.com/office/drawing/2014/main" val="895503426"/>
                    </a:ext>
                  </a:extLst>
                </a:gridCol>
                <a:gridCol w="4343400">
                  <a:extLst>
                    <a:ext uri="{9D8B030D-6E8A-4147-A177-3AD203B41FA5}">
                      <a16:colId xmlns:a16="http://schemas.microsoft.com/office/drawing/2014/main" val="3638232970"/>
                    </a:ext>
                  </a:extLst>
                </a:gridCol>
              </a:tblGrid>
              <a:tr h="525034">
                <a:tc>
                  <a:txBody>
                    <a:bodyPr/>
                    <a:lstStyle/>
                    <a:p>
                      <a:pPr algn="ctr" fontAlgn="base" hangingPunct="0">
                        <a:spcAft>
                          <a:spcPts val="0"/>
                        </a:spcAft>
                      </a:pPr>
                      <a:r>
                        <a:rPr kumimoji="0" lang="en-US" sz="1800" b="1" kern="1200" dirty="0" smtClean="0">
                          <a:solidFill>
                            <a:schemeClr val="tx1"/>
                          </a:solidFill>
                          <a:effectLst/>
                          <a:latin typeface="+mn-lt"/>
                          <a:ea typeface="+mn-ea"/>
                          <a:cs typeface="+mn-cs"/>
                        </a:rPr>
                        <a:t>According to the Scriptures God “gets the credit” for those who are saved</a:t>
                      </a:r>
                      <a:r>
                        <a:rPr lang="en-US" sz="1600" baseline="0" dirty="0" smtClean="0">
                          <a:solidFill>
                            <a:schemeClr val="tx1"/>
                          </a:solidFill>
                          <a:effectLst/>
                        </a:rPr>
                        <a:t>.</a:t>
                      </a:r>
                      <a:endParaRPr lang="en-US" sz="1600" baseline="0" dirty="0">
                        <a:solidFill>
                          <a:schemeClr val="tx1"/>
                        </a:solidFill>
                        <a:effectLst/>
                        <a:latin typeface="Calibri" panose="020F0502020204030204" pitchFamily="34" charset="0"/>
                      </a:endParaRPr>
                    </a:p>
                  </a:txBody>
                  <a:tcPr marL="63119" marR="63119" marT="0" marB="0"/>
                </a:tc>
                <a:tc>
                  <a:txBody>
                    <a:bodyPr/>
                    <a:lstStyle/>
                    <a:p>
                      <a:pPr marL="0" marR="0" algn="ctr" hangingPunct="0">
                        <a:spcBef>
                          <a:spcPts val="0"/>
                        </a:spcBef>
                        <a:spcAft>
                          <a:spcPts val="0"/>
                        </a:spcAft>
                      </a:pPr>
                      <a:r>
                        <a:rPr lang="en-US" sz="1600" baseline="0" dirty="0" smtClean="0">
                          <a:solidFill>
                            <a:schemeClr val="tx1"/>
                          </a:solidFill>
                          <a:effectLst/>
                        </a:rPr>
                        <a:t>And yet, those who are condemned for unbelief receive the blame for their damnation.</a:t>
                      </a:r>
                      <a:endParaRPr lang="en-US" sz="1600" dirty="0">
                        <a:effectLst/>
                        <a:latin typeface="Times New Roman" panose="02020603050405020304" pitchFamily="18" charset="0"/>
                        <a:ea typeface="Times New Roman" panose="02020603050405020304" pitchFamily="18" charset="0"/>
                      </a:endParaRPr>
                    </a:p>
                  </a:txBody>
                  <a:tcPr marL="63119" marR="63119" marT="0" marB="0">
                    <a:solidFill>
                      <a:schemeClr val="accent6">
                        <a:lumMod val="20000"/>
                        <a:lumOff val="80000"/>
                      </a:schemeClr>
                    </a:solidFill>
                  </a:tcPr>
                </a:tc>
                <a:extLst>
                  <a:ext uri="{0D108BD9-81ED-4DB2-BD59-A6C34878D82A}">
                    <a16:rowId xmlns:a16="http://schemas.microsoft.com/office/drawing/2014/main" val="420390662"/>
                  </a:ext>
                </a:extLst>
              </a:tr>
              <a:tr h="14982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1" kern="1200" dirty="0" smtClean="0">
                          <a:solidFill>
                            <a:schemeClr val="tx1"/>
                          </a:solidFill>
                          <a:effectLst/>
                          <a:latin typeface="+mn-lt"/>
                          <a:ea typeface="+mn-ea"/>
                          <a:cs typeface="+mn-cs"/>
                        </a:rPr>
                        <a:t>You did not choose me, but I chose you and appointed you so that you might go and bear fruit—fruit that will last…(John 15:16 )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600" b="1" kern="1200" baseline="30000" dirty="0" smtClean="0">
                        <a:solidFill>
                          <a:schemeClr val="tx1"/>
                        </a:solidFill>
                        <a:effectLst/>
                        <a:latin typeface="+mn-lt"/>
                        <a:ea typeface="+mn-ea"/>
                        <a:cs typeface="+mn-cs"/>
                      </a:endParaRPr>
                    </a:p>
                    <a:p>
                      <a:pPr marL="0" marR="0" lvl="0" indent="0" algn="just" defTabSz="914400" rtl="0" eaLnBrk="1" fontAlgn="base" latinLnBrk="0" hangingPunct="0">
                        <a:lnSpc>
                          <a:spcPct val="107000"/>
                        </a:lnSpc>
                        <a:spcBef>
                          <a:spcPts val="0"/>
                        </a:spcBef>
                        <a:spcAft>
                          <a:spcPts val="0"/>
                        </a:spcAft>
                        <a:buClrTx/>
                        <a:buSzTx/>
                        <a:buFontTx/>
                        <a:buNone/>
                        <a:tabLst>
                          <a:tab pos="457200" algn="l"/>
                        </a:tabLst>
                        <a:defRPr/>
                      </a:pPr>
                      <a:r>
                        <a:rPr kumimoji="0" lang="en-US" sz="1600" b="1" kern="1200" baseline="30000" dirty="0" smtClean="0">
                          <a:solidFill>
                            <a:schemeClr val="tx1"/>
                          </a:solidFill>
                          <a:effectLst/>
                          <a:latin typeface="+mn-lt"/>
                          <a:ea typeface="+mn-ea"/>
                          <a:cs typeface="+mn-cs"/>
                        </a:rPr>
                        <a:t>9 </a:t>
                      </a:r>
                      <a:r>
                        <a:rPr kumimoji="0" lang="en-US" sz="1600" b="1" kern="1200" dirty="0" smtClean="0">
                          <a:solidFill>
                            <a:schemeClr val="tx1"/>
                          </a:solidFill>
                          <a:effectLst/>
                          <a:latin typeface="+mn-lt"/>
                          <a:ea typeface="+mn-ea"/>
                          <a:cs typeface="+mn-cs"/>
                        </a:rPr>
                        <a:t>But you are a chosen people, a royal priesthood, a holy nation, a people belonging to God, that you may declare the praises of him who called you out of darkness into his wonderful light.  (1 Peter 2:9)</a:t>
                      </a:r>
                      <a:endParaRPr lang="en-US" sz="16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19" marR="63119" marT="0" marB="0"/>
                </a:tc>
                <a:tc>
                  <a:txBody>
                    <a:bodyPr/>
                    <a:lstStyle/>
                    <a:p>
                      <a:r>
                        <a:rPr kumimoji="0" lang="en-US" sz="1600" b="1" kern="1200" dirty="0" smtClean="0">
                          <a:solidFill>
                            <a:schemeClr val="dk1"/>
                          </a:solidFill>
                          <a:effectLst/>
                          <a:latin typeface="+mn-lt"/>
                          <a:ea typeface="+mn-ea"/>
                          <a:cs typeface="Arial" panose="020B0604020202020204" pitchFamily="34" charset="0"/>
                        </a:rPr>
                        <a:t>Jerusalem, Jerusalem, you who kill the prophets and stone those sent to you, how often I have longed to gather your children together, as a hen gathers her chicks under her wings, and you were not willing.  </a:t>
                      </a:r>
                      <a:r>
                        <a:rPr lang="en-US" sz="1600" b="1" i="0" baseline="0" dirty="0" smtClean="0">
                          <a:effectLst/>
                          <a:latin typeface="+mn-lt"/>
                          <a:cs typeface="Arial" panose="020B0604020202020204" pitchFamily="34" charset="0"/>
                        </a:rPr>
                        <a:t>(Matthew 23:37)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i="0" baseline="0" dirty="0" smtClean="0">
                        <a:effectLst/>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i="0" baseline="0" dirty="0" smtClean="0">
                          <a:effectLst/>
                          <a:latin typeface="+mn-lt"/>
                          <a:cs typeface="Arial" panose="020B0604020202020204" pitchFamily="34" charset="0"/>
                        </a:rPr>
                        <a:t>There is a judge for the one who rejects me and does not accept my words; the very words I have spoken will condemn them at the last day. (John 12:48 )</a:t>
                      </a:r>
                    </a:p>
                    <a:p>
                      <a:endParaRPr lang="en-US" sz="1800" b="1" i="0" baseline="0" dirty="0">
                        <a:effectLst/>
                        <a:latin typeface="+mn-lt"/>
                        <a:ea typeface="Times New Roman" panose="02020603050405020304" pitchFamily="18" charset="0"/>
                        <a:cs typeface="Arial" panose="020B0604020202020204" pitchFamily="34" charset="0"/>
                      </a:endParaRPr>
                    </a:p>
                  </a:txBody>
                  <a:tcPr marL="63119" marR="63119" marT="0" marB="0"/>
                </a:tc>
                <a:extLst>
                  <a:ext uri="{0D108BD9-81ED-4DB2-BD59-A6C34878D82A}">
                    <a16:rowId xmlns:a16="http://schemas.microsoft.com/office/drawing/2014/main" val="435057418"/>
                  </a:ext>
                </a:extLst>
              </a:tr>
              <a:tr h="1181846">
                <a:tc>
                  <a:txBody>
                    <a:bodyPr/>
                    <a:lstStyle/>
                    <a:p>
                      <a:pPr marL="0" marR="0" indent="0" algn="just" fontAlgn="base" hangingPunct="0">
                        <a:lnSpc>
                          <a:spcPct val="107000"/>
                        </a:lnSpc>
                        <a:spcBef>
                          <a:spcPts val="0"/>
                        </a:spcBef>
                        <a:spcAft>
                          <a:spcPts val="0"/>
                        </a:spcAft>
                        <a:buFontTx/>
                        <a:buNone/>
                      </a:pPr>
                      <a:r>
                        <a:rPr kumimoji="0" lang="en-US" sz="1600" b="1" kern="1200" dirty="0" smtClean="0">
                          <a:solidFill>
                            <a:schemeClr val="tx1"/>
                          </a:solidFill>
                          <a:effectLst/>
                          <a:latin typeface="+mn-lt"/>
                          <a:ea typeface="+mn-ea"/>
                          <a:cs typeface="+mn-cs"/>
                        </a:rPr>
                        <a:t>Therefore I tell you that no one who is speaking by the Spirit of God says, “Jesus be cursed,” and no one can say, “Jesus is Lord,” except by the Holy Spirit. (1 Corinthians 12:3</a:t>
                      </a:r>
                      <a:r>
                        <a:rPr lang="en-US" sz="1600" baseline="0" dirty="0" smtClean="0">
                          <a:solidFill>
                            <a:schemeClr val="tx1"/>
                          </a:solidFill>
                          <a:effectLst/>
                        </a:rPr>
                        <a:t>) </a:t>
                      </a:r>
                      <a:endParaRPr lang="en-US" sz="1600" baseline="0" dirty="0">
                        <a:solidFill>
                          <a:schemeClr val="tx1"/>
                        </a:solidFill>
                        <a:effectLst/>
                        <a:latin typeface="Times New Roman" panose="02020603050405020304" pitchFamily="18" charset="0"/>
                        <a:ea typeface="Times New Roman" panose="02020603050405020304" pitchFamily="18" charset="0"/>
                      </a:endParaRPr>
                    </a:p>
                  </a:txBody>
                  <a:tcPr marL="63119" marR="63119"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1" kern="1200" dirty="0" smtClean="0">
                          <a:solidFill>
                            <a:schemeClr val="dk1"/>
                          </a:solidFill>
                          <a:effectLst/>
                          <a:latin typeface="+mn-lt"/>
                          <a:ea typeface="+mn-ea"/>
                          <a:cs typeface="+mn-cs"/>
                        </a:rPr>
                        <a:t>“You stiff-necked people! Your hearts and ears are still uncircumcised. You are just like your ancestors: You always resist the Holy Spirit! (Acts 7:51 ) </a:t>
                      </a:r>
                    </a:p>
                    <a:p>
                      <a:pPr marL="0" marR="0" indent="0" algn="just" fontAlgn="base" hangingPunct="0">
                        <a:lnSpc>
                          <a:spcPct val="107000"/>
                        </a:lnSpc>
                        <a:spcBef>
                          <a:spcPts val="0"/>
                        </a:spcBef>
                        <a:spcAft>
                          <a:spcPts val="0"/>
                        </a:spcAft>
                        <a:buFontTx/>
                        <a:buNone/>
                      </a:pPr>
                      <a:endParaRPr lang="en-US" sz="1600" b="1" i="0" baseline="0" dirty="0">
                        <a:effectLst/>
                        <a:latin typeface="+mn-lt"/>
                        <a:ea typeface="Calibri" panose="020F0502020204030204" pitchFamily="34" charset="0"/>
                        <a:cs typeface="Times New Roman" panose="02020603050405020304" pitchFamily="18" charset="0"/>
                      </a:endParaRPr>
                    </a:p>
                  </a:txBody>
                  <a:tcPr marL="63119" marR="63119" marT="0" marB="0"/>
                </a:tc>
                <a:extLst>
                  <a:ext uri="{0D108BD9-81ED-4DB2-BD59-A6C34878D82A}">
                    <a16:rowId xmlns:a16="http://schemas.microsoft.com/office/drawing/2014/main" val="2818428010"/>
                  </a:ext>
                </a:extLst>
              </a:tr>
              <a:tr h="1599565">
                <a:tc>
                  <a:txBody>
                    <a:bodyPr/>
                    <a:lstStyle/>
                    <a:p>
                      <a:pPr marL="0" marR="0" indent="0" hangingPunct="0">
                        <a:spcBef>
                          <a:spcPts val="0"/>
                        </a:spcBef>
                        <a:spcAft>
                          <a:spcPts val="600"/>
                        </a:spcAft>
                        <a:buFontTx/>
                        <a:buNone/>
                      </a:pPr>
                      <a:r>
                        <a:rPr kumimoji="0" lang="en-US" sz="1600" b="1" kern="1200" dirty="0" smtClean="0">
                          <a:solidFill>
                            <a:schemeClr val="tx1"/>
                          </a:solidFill>
                          <a:effectLst/>
                          <a:latin typeface="+mn-lt"/>
                          <a:ea typeface="+mn-ea"/>
                          <a:cs typeface="+mn-cs"/>
                        </a:rPr>
                        <a:t>…who has saved us and called us to a holy life—not because of anything we have done but because of his own purpose and grace. This grace was given us in Christ Jesus before the beginning of time</a:t>
                      </a:r>
                      <a:r>
                        <a:rPr lang="en-US" sz="1600" baseline="0" dirty="0" smtClean="0">
                          <a:solidFill>
                            <a:schemeClr val="tx1"/>
                          </a:solidFill>
                          <a:effectLst/>
                        </a:rPr>
                        <a:t>. (</a:t>
                      </a:r>
                      <a:r>
                        <a:rPr kumimoji="0" lang="en-US" sz="1600" b="1" kern="1200" dirty="0" smtClean="0">
                          <a:solidFill>
                            <a:schemeClr val="tx1"/>
                          </a:solidFill>
                          <a:effectLst/>
                          <a:latin typeface="+mn-lt"/>
                          <a:ea typeface="+mn-ea"/>
                          <a:cs typeface="+mn-cs"/>
                        </a:rPr>
                        <a:t>2 Timothy 1:9)</a:t>
                      </a:r>
                      <a:r>
                        <a:rPr lang="en-US" sz="1600" baseline="0" dirty="0">
                          <a:solidFill>
                            <a:schemeClr val="tx1"/>
                          </a:solidFill>
                          <a:effectLst/>
                        </a:rPr>
                        <a:t> </a:t>
                      </a:r>
                    </a:p>
                    <a:p>
                      <a:pPr marL="0" marR="0" indent="0" hangingPunct="0">
                        <a:spcBef>
                          <a:spcPts val="0"/>
                        </a:spcBef>
                        <a:spcAft>
                          <a:spcPts val="600"/>
                        </a:spcAft>
                        <a:buFontTx/>
                        <a:buNone/>
                      </a:pPr>
                      <a:r>
                        <a:rPr lang="en-US" sz="1600" baseline="0" dirty="0">
                          <a:solidFill>
                            <a:schemeClr val="tx1"/>
                          </a:solidFill>
                          <a:effectLst/>
                        </a:rPr>
                        <a:t> </a:t>
                      </a:r>
                      <a:endParaRPr lang="en-US" sz="1600" baseline="0" dirty="0">
                        <a:solidFill>
                          <a:schemeClr val="tx1"/>
                        </a:solidFill>
                        <a:effectLst/>
                        <a:latin typeface="Times New Roman" panose="02020603050405020304" pitchFamily="18" charset="0"/>
                        <a:ea typeface="Times New Roman" panose="02020603050405020304" pitchFamily="18" charset="0"/>
                      </a:endParaRPr>
                    </a:p>
                  </a:txBody>
                  <a:tcPr marL="63119" marR="63119" marT="0" marB="0"/>
                </a:tc>
                <a:tc>
                  <a:txBody>
                    <a:bodyPr/>
                    <a:lstStyle/>
                    <a:p>
                      <a:r>
                        <a:rPr kumimoji="0" lang="en-US" sz="1600" b="1" kern="1200" dirty="0" smtClean="0">
                          <a:solidFill>
                            <a:schemeClr val="dk1"/>
                          </a:solidFill>
                          <a:effectLst/>
                          <a:latin typeface="+mn-lt"/>
                          <a:ea typeface="+mn-ea"/>
                          <a:cs typeface="+mn-cs"/>
                        </a:rPr>
                        <a:t>He will punish those who do not know God and do not obey the gospel of our Lord Jesus. (2 Thessalonians 1:8) </a:t>
                      </a:r>
                      <a:endParaRPr lang="en-US" sz="1600" b="1" i="0" baseline="0" dirty="0">
                        <a:effectLst/>
                        <a:latin typeface="+mn-lt"/>
                        <a:ea typeface="Times New Roman" panose="02020603050405020304" pitchFamily="18" charset="0"/>
                      </a:endParaRPr>
                    </a:p>
                  </a:txBody>
                  <a:tcPr marL="63119" marR="63119" marT="0" marB="0"/>
                </a:tc>
                <a:extLst>
                  <a:ext uri="{0D108BD9-81ED-4DB2-BD59-A6C34878D82A}">
                    <a16:rowId xmlns:a16="http://schemas.microsoft.com/office/drawing/2014/main" val="61629831"/>
                  </a:ext>
                </a:extLst>
              </a:tr>
            </a:tbl>
          </a:graphicData>
        </a:graphic>
      </p:graphicFrame>
      <p:sp>
        <p:nvSpPr>
          <p:cNvPr id="5" name="Rectangle 1"/>
          <p:cNvSpPr>
            <a:spLocks noChangeArrowheads="1"/>
          </p:cNvSpPr>
          <p:nvPr/>
        </p:nvSpPr>
        <p:spPr bwMode="auto">
          <a:xfrm>
            <a:off x="495300" y="152400"/>
            <a:ext cx="8305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a:r>
              <a:rPr lang="en-US" altLang="en-US" dirty="0">
                <a:ea typeface="Times New Roman" panose="02020603050405020304" pitchFamily="18" charset="0"/>
              </a:rPr>
              <a:t>AS TO WHY SOME ARE SAVED WHILE  SOME ARE NOT, THE SCRIPTURES PRESENT US WITH TRUTHS THAT ARE DIFFICULT TO </a:t>
            </a:r>
            <a:r>
              <a:rPr lang="en-US" altLang="en-US" dirty="0" smtClean="0">
                <a:ea typeface="Times New Roman" panose="02020603050405020304" pitchFamily="18" charset="0"/>
              </a:rPr>
              <a:t>HARMONIZE</a:t>
            </a:r>
            <a:r>
              <a:rPr lang="en-US" altLang="en-US" dirty="0" smtClean="0">
                <a:ea typeface="Times New Roman" panose="02020603050405020304" pitchFamily="18" charset="0"/>
              </a:rPr>
              <a:t>.</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04921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90600"/>
          </a:xfrm>
        </p:spPr>
        <p:txBody>
          <a:bodyPr/>
          <a:lstStyle/>
          <a:p>
            <a:r>
              <a:rPr lang="en-US" dirty="0" smtClean="0"/>
              <a:t>DIGGING INTO THE PASSAGES</a:t>
            </a:r>
            <a:endParaRPr lang="en-US" dirty="0"/>
          </a:p>
        </p:txBody>
      </p:sp>
      <p:sp>
        <p:nvSpPr>
          <p:cNvPr id="3" name="Content Placeholder 2"/>
          <p:cNvSpPr>
            <a:spLocks noGrp="1"/>
          </p:cNvSpPr>
          <p:nvPr>
            <p:ph idx="1"/>
          </p:nvPr>
        </p:nvSpPr>
        <p:spPr>
          <a:xfrm>
            <a:off x="304800" y="1371600"/>
            <a:ext cx="8686800" cy="4525963"/>
          </a:xfrm>
        </p:spPr>
        <p:txBody>
          <a:bodyPr>
            <a:normAutofit/>
          </a:bodyPr>
          <a:lstStyle/>
          <a:p>
            <a:pPr marL="0" lvl="0" indent="0" hangingPunct="0">
              <a:buNone/>
            </a:pPr>
            <a:r>
              <a:rPr lang="en-US" i="1" dirty="0" smtClean="0"/>
              <a:t>In </a:t>
            </a:r>
            <a:r>
              <a:rPr lang="en-US" i="1" dirty="0"/>
              <a:t>small groups compare and contrast the two columns.  Prepare at least 3 brief attempts at using these passages to answer the question of “why some, and not others” in connection with salvation</a:t>
            </a:r>
            <a:r>
              <a:rPr lang="en-US" i="1" dirty="0" smtClean="0"/>
              <a:t>.</a:t>
            </a:r>
            <a:endParaRPr lang="en-US" dirty="0" smtClean="0"/>
          </a:p>
          <a:p>
            <a:pPr marL="514350" indent="-514350" hangingPunct="0">
              <a:buClr>
                <a:schemeClr val="tx1"/>
              </a:buClr>
              <a:buFont typeface="+mj-lt"/>
              <a:buAutoNum type="arabicPeriod"/>
            </a:pPr>
            <a:r>
              <a:rPr lang="en-US" i="1" dirty="0"/>
              <a:t>______________________ </a:t>
            </a:r>
            <a:endParaRPr lang="en-US" i="1" dirty="0" smtClean="0"/>
          </a:p>
          <a:p>
            <a:pPr marL="514350" indent="-514350" hangingPunct="0">
              <a:buClr>
                <a:schemeClr val="tx1"/>
              </a:buClr>
              <a:buFont typeface="+mj-lt"/>
              <a:buAutoNum type="arabicPeriod"/>
            </a:pPr>
            <a:r>
              <a:rPr lang="en-US" i="1" dirty="0" smtClean="0"/>
              <a:t>______________________  </a:t>
            </a:r>
          </a:p>
          <a:p>
            <a:pPr marL="514350" indent="-514350" hangingPunct="0">
              <a:buClr>
                <a:schemeClr val="tx1"/>
              </a:buClr>
              <a:buFont typeface="+mj-lt"/>
              <a:buAutoNum type="arabicPeriod"/>
            </a:pPr>
            <a:r>
              <a:rPr lang="en-US" i="1" dirty="0" smtClean="0"/>
              <a:t>______________________ </a:t>
            </a:r>
            <a:endParaRPr lang="en-US" i="1" dirty="0"/>
          </a:p>
        </p:txBody>
      </p:sp>
    </p:spTree>
    <p:extLst>
      <p:ext uri="{BB962C8B-B14F-4D97-AF65-F5344CB8AC3E}">
        <p14:creationId xmlns:p14="http://schemas.microsoft.com/office/powerpoint/2010/main" val="163544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21416258"/>
              </p:ext>
            </p:extLst>
          </p:nvPr>
        </p:nvGraphicFramePr>
        <p:xfrm>
          <a:off x="228600" y="1143000"/>
          <a:ext cx="8686800" cy="6423359"/>
        </p:xfrm>
        <a:graphic>
          <a:graphicData uri="http://schemas.openxmlformats.org/drawingml/2006/table">
            <a:tbl>
              <a:tblPr firstRow="1" firstCol="1" bandRow="1">
                <a:tableStyleId>{5C22544A-7EE6-4342-B048-85BDC9FD1C3A}</a:tableStyleId>
              </a:tblPr>
              <a:tblGrid>
                <a:gridCol w="4305300">
                  <a:extLst>
                    <a:ext uri="{9D8B030D-6E8A-4147-A177-3AD203B41FA5}">
                      <a16:colId xmlns:a16="http://schemas.microsoft.com/office/drawing/2014/main" val="895503426"/>
                    </a:ext>
                  </a:extLst>
                </a:gridCol>
                <a:gridCol w="4381500">
                  <a:extLst>
                    <a:ext uri="{9D8B030D-6E8A-4147-A177-3AD203B41FA5}">
                      <a16:colId xmlns:a16="http://schemas.microsoft.com/office/drawing/2014/main" val="3638232970"/>
                    </a:ext>
                  </a:extLst>
                </a:gridCol>
              </a:tblGrid>
              <a:tr h="525034">
                <a:tc>
                  <a:txBody>
                    <a:bodyPr/>
                    <a:lstStyle/>
                    <a:p>
                      <a:pPr algn="ctr" fontAlgn="base" hangingPunct="0">
                        <a:spcAft>
                          <a:spcPts val="0"/>
                        </a:spcAft>
                      </a:pPr>
                      <a:r>
                        <a:rPr lang="en-US" sz="1600" baseline="0" dirty="0" smtClean="0">
                          <a:solidFill>
                            <a:schemeClr val="tx1"/>
                          </a:solidFill>
                          <a:effectLst/>
                        </a:rPr>
                        <a:t>The words “elect” or “election” are used numerous times in the Bible.</a:t>
                      </a:r>
                      <a:endParaRPr lang="en-US" sz="1600" baseline="0" dirty="0">
                        <a:solidFill>
                          <a:schemeClr val="tx1"/>
                        </a:solidFill>
                        <a:effectLst/>
                        <a:latin typeface="Calibri" panose="020F0502020204030204" pitchFamily="34" charset="0"/>
                      </a:endParaRPr>
                    </a:p>
                  </a:txBody>
                  <a:tcPr marL="63119" marR="63119" marT="0" marB="0"/>
                </a:tc>
                <a:tc>
                  <a:txBody>
                    <a:bodyPr/>
                    <a:lstStyle/>
                    <a:p>
                      <a:pPr marL="0" marR="0" algn="ctr" hangingPunct="0">
                        <a:spcBef>
                          <a:spcPts val="0"/>
                        </a:spcBef>
                        <a:spcAft>
                          <a:spcPts val="0"/>
                        </a:spcAft>
                      </a:pPr>
                      <a:r>
                        <a:rPr lang="en-US" sz="1600" baseline="0" dirty="0" smtClean="0">
                          <a:solidFill>
                            <a:schemeClr val="tx1"/>
                          </a:solidFill>
                          <a:effectLst/>
                        </a:rPr>
                        <a:t>The word “predestined” is also used to describe God’s choice of some to be saved.</a:t>
                      </a:r>
                      <a:endParaRPr lang="en-US" sz="1600" dirty="0">
                        <a:effectLst/>
                        <a:latin typeface="Times New Roman" panose="02020603050405020304" pitchFamily="18" charset="0"/>
                        <a:ea typeface="Times New Roman" panose="02020603050405020304" pitchFamily="18" charset="0"/>
                      </a:endParaRPr>
                    </a:p>
                  </a:txBody>
                  <a:tcPr marL="63119" marR="63119" marT="0" marB="0">
                    <a:solidFill>
                      <a:schemeClr val="accent6">
                        <a:lumMod val="20000"/>
                        <a:lumOff val="80000"/>
                      </a:schemeClr>
                    </a:solidFill>
                  </a:tcPr>
                </a:tc>
                <a:extLst>
                  <a:ext uri="{0D108BD9-81ED-4DB2-BD59-A6C34878D82A}">
                    <a16:rowId xmlns:a16="http://schemas.microsoft.com/office/drawing/2014/main" val="420390662"/>
                  </a:ext>
                </a:extLst>
              </a:tr>
              <a:tr h="1498291">
                <a:tc>
                  <a:txBody>
                    <a:bodyPr/>
                    <a:lstStyle/>
                    <a:p>
                      <a:pPr marL="0" marR="0" lvl="0" indent="0" algn="just" fontAlgn="base" hangingPunct="0">
                        <a:lnSpc>
                          <a:spcPct val="107000"/>
                        </a:lnSpc>
                        <a:spcBef>
                          <a:spcPts val="0"/>
                        </a:spcBef>
                        <a:spcAft>
                          <a:spcPts val="0"/>
                        </a:spcAft>
                        <a:buFontTx/>
                        <a:buNone/>
                        <a:tabLst>
                          <a:tab pos="457200" algn="l"/>
                        </a:tabLst>
                      </a:pPr>
                      <a:endParaRPr lang="en-US" sz="1600" baseline="0" dirty="0" smtClean="0">
                        <a:solidFill>
                          <a:schemeClr val="tx1"/>
                        </a:solidFill>
                        <a:effectLst/>
                      </a:endParaRPr>
                    </a:p>
                    <a:p>
                      <a:pPr marL="0" marR="0" lvl="0" indent="0" algn="just" fontAlgn="base" hangingPunct="0">
                        <a:lnSpc>
                          <a:spcPct val="107000"/>
                        </a:lnSpc>
                        <a:spcBef>
                          <a:spcPts val="0"/>
                        </a:spcBef>
                        <a:spcAft>
                          <a:spcPts val="0"/>
                        </a:spcAft>
                        <a:buFontTx/>
                        <a:buNone/>
                        <a:tabLst>
                          <a:tab pos="457200" algn="l"/>
                        </a:tabLst>
                      </a:pPr>
                      <a:r>
                        <a:rPr lang="en-US" sz="1600" b="1" baseline="0" dirty="0" smtClean="0">
                          <a:solidFill>
                            <a:schemeClr val="tx1"/>
                          </a:solidFill>
                          <a:effectLst/>
                        </a:rPr>
                        <a:t>Jesus used the word “elect” 3 times in Matthew 24 and also used it </a:t>
                      </a:r>
                      <a:r>
                        <a:rPr lang="en-US" sz="16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times in </a:t>
                      </a:r>
                      <a:r>
                        <a:rPr lang="en-US" sz="1600" b="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Mark 13.</a:t>
                      </a:r>
                      <a:endParaRPr lang="en-US" sz="16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19" marR="63119" marT="0" marB="0"/>
                </a:tc>
                <a:tc>
                  <a:txBody>
                    <a:bodyPr/>
                    <a:lstStyle/>
                    <a:p>
                      <a:endParaRPr kumimoji="0" lang="en-US" sz="1600" b="1" kern="1200" baseline="30000" dirty="0" smtClean="0">
                        <a:solidFill>
                          <a:schemeClr val="dk1"/>
                        </a:solidFill>
                        <a:effectLst/>
                        <a:latin typeface="+mn-lt"/>
                        <a:ea typeface="+mn-ea"/>
                        <a:cs typeface="+mn-cs"/>
                      </a:endParaRPr>
                    </a:p>
                    <a:p>
                      <a:r>
                        <a:rPr kumimoji="0" lang="en-US" sz="1600" b="1" kern="1200" baseline="30000" dirty="0" smtClean="0">
                          <a:solidFill>
                            <a:schemeClr val="dk1"/>
                          </a:solidFill>
                          <a:effectLst/>
                          <a:latin typeface="+mn-lt"/>
                          <a:ea typeface="+mn-ea"/>
                          <a:cs typeface="+mn-cs"/>
                        </a:rPr>
                        <a:t>29 </a:t>
                      </a:r>
                      <a:r>
                        <a:rPr kumimoji="0" lang="en-US" sz="1600" b="1" kern="1200" dirty="0" smtClean="0">
                          <a:solidFill>
                            <a:schemeClr val="dk1"/>
                          </a:solidFill>
                          <a:effectLst/>
                          <a:latin typeface="+mn-lt"/>
                          <a:ea typeface="+mn-ea"/>
                          <a:cs typeface="+mn-cs"/>
                        </a:rPr>
                        <a:t>For those God foreknew he also predestined to be conformed to the image of his Son, that he might be the firstborn among many brothers and sisters. </a:t>
                      </a:r>
                      <a:r>
                        <a:rPr kumimoji="0" lang="en-US" sz="1600" b="1" kern="1200" baseline="30000" dirty="0" smtClean="0">
                          <a:solidFill>
                            <a:schemeClr val="dk1"/>
                          </a:solidFill>
                          <a:effectLst/>
                          <a:latin typeface="+mn-lt"/>
                          <a:ea typeface="+mn-ea"/>
                          <a:cs typeface="+mn-cs"/>
                        </a:rPr>
                        <a:t>30 </a:t>
                      </a:r>
                      <a:r>
                        <a:rPr kumimoji="0" lang="en-US" sz="1600" b="1" kern="1200" dirty="0" smtClean="0">
                          <a:solidFill>
                            <a:schemeClr val="dk1"/>
                          </a:solidFill>
                          <a:effectLst/>
                          <a:latin typeface="+mn-lt"/>
                          <a:ea typeface="+mn-ea"/>
                          <a:cs typeface="+mn-cs"/>
                        </a:rPr>
                        <a:t>And those he predestined, he also called; those he called, he also justified; those he justified, he also glorified.  </a:t>
                      </a:r>
                      <a:r>
                        <a:rPr lang="en-US" sz="1600" b="1" i="0" baseline="0" dirty="0" smtClean="0">
                          <a:effectLst/>
                        </a:rPr>
                        <a:t>(Romans 8:29-30)</a:t>
                      </a:r>
                      <a:r>
                        <a:rPr lang="en-US" sz="1600" b="1" i="0" baseline="0" dirty="0">
                          <a:effectLst/>
                        </a:rPr>
                        <a:t> </a:t>
                      </a:r>
                      <a:endParaRPr lang="en-US" sz="1600" b="1" i="0" baseline="0" dirty="0">
                        <a:effectLst/>
                        <a:latin typeface="Times New Roman" panose="02020603050405020304" pitchFamily="18" charset="0"/>
                        <a:ea typeface="Times New Roman" panose="02020603050405020304" pitchFamily="18" charset="0"/>
                      </a:endParaRPr>
                    </a:p>
                  </a:txBody>
                  <a:tcPr marL="63119" marR="63119" marT="0" marB="0"/>
                </a:tc>
                <a:extLst>
                  <a:ext uri="{0D108BD9-81ED-4DB2-BD59-A6C34878D82A}">
                    <a16:rowId xmlns:a16="http://schemas.microsoft.com/office/drawing/2014/main" val="435057418"/>
                  </a:ext>
                </a:extLst>
              </a:tr>
              <a:tr h="1369695">
                <a:tc>
                  <a:txBody>
                    <a:bodyPr/>
                    <a:lstStyle/>
                    <a:p>
                      <a:pPr marL="0" marR="0" indent="0" algn="just" fontAlgn="base" hangingPunct="0">
                        <a:lnSpc>
                          <a:spcPct val="107000"/>
                        </a:lnSpc>
                        <a:spcBef>
                          <a:spcPts val="0"/>
                        </a:spcBef>
                        <a:spcAft>
                          <a:spcPts val="0"/>
                        </a:spcAft>
                        <a:buFontTx/>
                        <a:buNone/>
                      </a:pPr>
                      <a:r>
                        <a:rPr lang="en-US" sz="1600" baseline="0" dirty="0" smtClean="0">
                          <a:solidFill>
                            <a:schemeClr val="tx1"/>
                          </a:solidFill>
                          <a:effectLst/>
                        </a:rPr>
                        <a:t> </a:t>
                      </a:r>
                    </a:p>
                    <a:p>
                      <a:pPr marL="0" marR="0" indent="0" algn="just" fontAlgn="base" hangingPunct="0">
                        <a:lnSpc>
                          <a:spcPct val="107000"/>
                        </a:lnSpc>
                        <a:spcBef>
                          <a:spcPts val="0"/>
                        </a:spcBef>
                        <a:spcAft>
                          <a:spcPts val="0"/>
                        </a:spcAft>
                        <a:buFontTx/>
                        <a:buNone/>
                      </a:pPr>
                      <a:r>
                        <a:rPr lang="en-US" sz="1600" baseline="0" dirty="0" smtClean="0">
                          <a:solidFill>
                            <a:schemeClr val="tx1"/>
                          </a:solidFill>
                          <a:effectLst/>
                        </a:rPr>
                        <a:t>The Apostle Paul used the word “elect” or “election” 3 times in Romans (9:11; 11:7; 11:28) and 3 times in the pastoral epistles (1 Timothy 5:21; 2 Timothy 2:10; Titus 1:1).  </a:t>
                      </a:r>
                    </a:p>
                    <a:p>
                      <a:pPr marL="0" marR="0" indent="0" algn="just" fontAlgn="base" hangingPunct="0">
                        <a:lnSpc>
                          <a:spcPct val="107000"/>
                        </a:lnSpc>
                        <a:spcBef>
                          <a:spcPts val="0"/>
                        </a:spcBef>
                        <a:spcAft>
                          <a:spcPts val="0"/>
                        </a:spcAft>
                        <a:buFontTx/>
                        <a:buNone/>
                      </a:pPr>
                      <a:r>
                        <a:rPr lang="en-US" sz="1600" baseline="0" dirty="0" smtClean="0">
                          <a:solidFill>
                            <a:schemeClr val="tx1"/>
                          </a:solidFill>
                          <a:effectLst/>
                        </a:rPr>
                        <a:t> </a:t>
                      </a:r>
                      <a:endParaRPr lang="en-US" sz="1600" baseline="0" dirty="0">
                        <a:solidFill>
                          <a:schemeClr val="tx1"/>
                        </a:solidFill>
                        <a:effectLst/>
                        <a:latin typeface="Times New Roman" panose="02020603050405020304" pitchFamily="18" charset="0"/>
                        <a:ea typeface="Times New Roman" panose="02020603050405020304" pitchFamily="18" charset="0"/>
                      </a:endParaRPr>
                    </a:p>
                  </a:txBody>
                  <a:tcPr marL="63119" marR="63119" marT="0" marB="0"/>
                </a:tc>
                <a:tc>
                  <a:txBody>
                    <a:bodyPr/>
                    <a:lstStyle/>
                    <a:p>
                      <a:pPr marL="0" marR="0" indent="0" algn="just" fontAlgn="base" hangingPunct="0">
                        <a:lnSpc>
                          <a:spcPct val="107000"/>
                        </a:lnSpc>
                        <a:spcBef>
                          <a:spcPts val="0"/>
                        </a:spcBef>
                        <a:spcAft>
                          <a:spcPts val="0"/>
                        </a:spcAft>
                        <a:buFontTx/>
                        <a:buNone/>
                      </a:pPr>
                      <a:r>
                        <a:rPr lang="en-US" sz="1600" b="1" i="0" baseline="0" dirty="0">
                          <a:effectLst/>
                        </a:rPr>
                        <a:t> </a:t>
                      </a:r>
                      <a:endParaRPr lang="en-US" sz="1600" b="1" i="0" baseline="0" dirty="0" smtClean="0">
                        <a:effectLst/>
                      </a:endParaRPr>
                    </a:p>
                    <a:p>
                      <a:r>
                        <a:rPr kumimoji="0" lang="en-US" sz="1600" b="1" kern="1200" baseline="30000" dirty="0" smtClean="0">
                          <a:solidFill>
                            <a:schemeClr val="dk1"/>
                          </a:solidFill>
                          <a:effectLst/>
                          <a:latin typeface="+mn-lt"/>
                          <a:ea typeface="+mn-ea"/>
                          <a:cs typeface="+mn-cs"/>
                        </a:rPr>
                        <a:t>5 </a:t>
                      </a:r>
                      <a:r>
                        <a:rPr kumimoji="0" lang="en-US" sz="1600" b="1" kern="1200" dirty="0" smtClean="0">
                          <a:solidFill>
                            <a:schemeClr val="dk1"/>
                          </a:solidFill>
                          <a:effectLst/>
                          <a:latin typeface="+mn-lt"/>
                          <a:ea typeface="+mn-ea"/>
                          <a:cs typeface="+mn-cs"/>
                        </a:rPr>
                        <a:t>he predestined us for adoption to </a:t>
                      </a:r>
                      <a:r>
                        <a:rPr kumimoji="0" lang="en-US" sz="1600" b="1" kern="1200" dirty="0" err="1" smtClean="0">
                          <a:solidFill>
                            <a:schemeClr val="dk1"/>
                          </a:solidFill>
                          <a:effectLst/>
                          <a:latin typeface="+mn-lt"/>
                          <a:ea typeface="+mn-ea"/>
                          <a:cs typeface="+mn-cs"/>
                        </a:rPr>
                        <a:t>sonship</a:t>
                      </a:r>
                      <a:r>
                        <a:rPr kumimoji="0" lang="en-US" sz="1600" b="1" kern="1200" dirty="0" smtClean="0">
                          <a:solidFill>
                            <a:schemeClr val="dk1"/>
                          </a:solidFill>
                          <a:effectLst/>
                          <a:latin typeface="+mn-lt"/>
                          <a:ea typeface="+mn-ea"/>
                          <a:cs typeface="+mn-cs"/>
                        </a:rPr>
                        <a:t>  through Jesus Christ, in accordance with his pleasure and will…</a:t>
                      </a:r>
                      <a:r>
                        <a:rPr lang="en-US" sz="1600" b="1" i="0" baseline="0" dirty="0" smtClean="0">
                          <a:effectLst/>
                        </a:rPr>
                        <a:t>(</a:t>
                      </a:r>
                      <a:r>
                        <a:rPr kumimoji="0" lang="en-US" sz="1600" b="1" kern="1200" dirty="0" smtClean="0">
                          <a:solidFill>
                            <a:schemeClr val="dk1"/>
                          </a:solidFill>
                          <a:effectLst/>
                          <a:latin typeface="+mn-lt"/>
                          <a:ea typeface="+mn-ea"/>
                          <a:cs typeface="+mn-cs"/>
                        </a:rPr>
                        <a:t>Ephesians 1:5</a:t>
                      </a:r>
                      <a:r>
                        <a:rPr lang="en-US" sz="1600" b="1" i="0" baseline="0" dirty="0" smtClean="0">
                          <a:effectLst/>
                        </a:rPr>
                        <a:t>)…</a:t>
                      </a:r>
                      <a:r>
                        <a:rPr kumimoji="0" lang="en-US" sz="1600" b="1" kern="1200" baseline="30000" dirty="0" smtClean="0">
                          <a:solidFill>
                            <a:schemeClr val="dk1"/>
                          </a:solidFill>
                          <a:effectLst/>
                          <a:latin typeface="+mn-lt"/>
                          <a:ea typeface="+mn-ea"/>
                          <a:cs typeface="+mn-cs"/>
                        </a:rPr>
                        <a:t>11 </a:t>
                      </a:r>
                      <a:r>
                        <a:rPr kumimoji="0" lang="en-US" sz="1600" b="1" kern="1200" dirty="0" smtClean="0">
                          <a:solidFill>
                            <a:schemeClr val="dk1"/>
                          </a:solidFill>
                          <a:effectLst/>
                          <a:latin typeface="+mn-lt"/>
                          <a:ea typeface="+mn-ea"/>
                          <a:cs typeface="+mn-cs"/>
                        </a:rPr>
                        <a:t>In him we were also chosen, having been predestined according to the plan of him who works out everything in conformity with the purpose of his will…</a:t>
                      </a:r>
                      <a:r>
                        <a:rPr lang="en-US" sz="1600" b="1" i="0" baseline="0" dirty="0" smtClean="0">
                          <a:effectLst/>
                        </a:rPr>
                        <a:t>(</a:t>
                      </a:r>
                      <a:r>
                        <a:rPr kumimoji="0" lang="en-US" sz="1600" b="1" kern="1200" dirty="0" smtClean="0">
                          <a:solidFill>
                            <a:schemeClr val="dk1"/>
                          </a:solidFill>
                          <a:effectLst/>
                          <a:latin typeface="+mn-lt"/>
                          <a:ea typeface="+mn-ea"/>
                          <a:cs typeface="+mn-cs"/>
                        </a:rPr>
                        <a:t>Ephesians 1:11 </a:t>
                      </a:r>
                      <a:r>
                        <a:rPr lang="en-US" sz="1600" b="1" i="0" baseline="0" dirty="0" smtClean="0">
                          <a:effectLst/>
                        </a:rPr>
                        <a:t>)</a:t>
                      </a:r>
                    </a:p>
                    <a:p>
                      <a:pPr marL="0" marR="0" indent="0" algn="just" fontAlgn="base" hangingPunct="0">
                        <a:lnSpc>
                          <a:spcPct val="107000"/>
                        </a:lnSpc>
                        <a:spcBef>
                          <a:spcPts val="0"/>
                        </a:spcBef>
                        <a:spcAft>
                          <a:spcPts val="0"/>
                        </a:spcAft>
                        <a:buFontTx/>
                        <a:buNone/>
                      </a:pPr>
                      <a:endParaRPr lang="en-US" sz="1600" b="1" i="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3119" marR="63119" marT="0" marB="0"/>
                </a:tc>
                <a:extLst>
                  <a:ext uri="{0D108BD9-81ED-4DB2-BD59-A6C34878D82A}">
                    <a16:rowId xmlns:a16="http://schemas.microsoft.com/office/drawing/2014/main" val="2818428010"/>
                  </a:ext>
                </a:extLst>
              </a:tr>
              <a:tr h="1599565">
                <a:tc>
                  <a:txBody>
                    <a:bodyPr/>
                    <a:lstStyle/>
                    <a:p>
                      <a:pPr marL="0" marR="0" indent="0" hangingPunct="0">
                        <a:spcBef>
                          <a:spcPts val="0"/>
                        </a:spcBef>
                        <a:spcAft>
                          <a:spcPts val="600"/>
                        </a:spcAft>
                        <a:buFontTx/>
                        <a:buNone/>
                      </a:pPr>
                      <a:endParaRPr lang="en-US" sz="1600" baseline="0" dirty="0" smtClean="0">
                        <a:solidFill>
                          <a:schemeClr val="tx1"/>
                        </a:solidFill>
                        <a:effectLst/>
                      </a:endParaRPr>
                    </a:p>
                    <a:p>
                      <a:pPr marL="0" marR="0" indent="0" hangingPunct="0">
                        <a:spcBef>
                          <a:spcPts val="0"/>
                        </a:spcBef>
                        <a:spcAft>
                          <a:spcPts val="600"/>
                        </a:spcAft>
                        <a:buFontTx/>
                        <a:buNone/>
                      </a:pPr>
                      <a:r>
                        <a:rPr lang="en-US" sz="1600" baseline="0" dirty="0" smtClean="0">
                          <a:solidFill>
                            <a:schemeClr val="tx1"/>
                          </a:solidFill>
                          <a:effectLst/>
                        </a:rPr>
                        <a:t>Peter used the word “elect” in 1 Peter 1:1 and the word “election” in 2 Peter 1:10. </a:t>
                      </a:r>
                      <a:endParaRPr lang="en-US" sz="1600" baseline="0" dirty="0">
                        <a:solidFill>
                          <a:schemeClr val="tx1"/>
                        </a:solidFill>
                        <a:effectLst/>
                      </a:endParaRPr>
                    </a:p>
                    <a:p>
                      <a:pPr marL="0" marR="0" indent="0" hangingPunct="0">
                        <a:spcBef>
                          <a:spcPts val="0"/>
                        </a:spcBef>
                        <a:spcAft>
                          <a:spcPts val="600"/>
                        </a:spcAft>
                        <a:buFontTx/>
                        <a:buNone/>
                      </a:pPr>
                      <a:r>
                        <a:rPr lang="en-US" sz="1600" baseline="0" dirty="0">
                          <a:solidFill>
                            <a:schemeClr val="tx1"/>
                          </a:solidFill>
                          <a:effectLst/>
                        </a:rPr>
                        <a:t> </a:t>
                      </a:r>
                    </a:p>
                    <a:p>
                      <a:pPr marL="0" marR="0" indent="0" hangingPunct="0">
                        <a:spcBef>
                          <a:spcPts val="0"/>
                        </a:spcBef>
                        <a:spcAft>
                          <a:spcPts val="600"/>
                        </a:spcAft>
                        <a:buFontTx/>
                        <a:buNone/>
                      </a:pPr>
                      <a:r>
                        <a:rPr lang="en-US" sz="1600" baseline="0" dirty="0">
                          <a:solidFill>
                            <a:schemeClr val="tx1"/>
                          </a:solidFill>
                          <a:effectLst/>
                        </a:rPr>
                        <a:t> </a:t>
                      </a:r>
                      <a:endParaRPr lang="en-US" sz="1600" baseline="0" dirty="0">
                        <a:solidFill>
                          <a:schemeClr val="tx1"/>
                        </a:solidFill>
                        <a:effectLst/>
                        <a:latin typeface="Times New Roman" panose="02020603050405020304" pitchFamily="18" charset="0"/>
                        <a:ea typeface="Times New Roman" panose="02020603050405020304" pitchFamily="18" charset="0"/>
                      </a:endParaRPr>
                    </a:p>
                  </a:txBody>
                  <a:tcPr marL="63119" marR="63119" marT="0" marB="0"/>
                </a:tc>
                <a:tc>
                  <a:txBody>
                    <a:bodyPr/>
                    <a:lstStyle/>
                    <a:p>
                      <a:endParaRPr lang="en-US" sz="1600" b="1" i="0" baseline="0" dirty="0" smtClean="0">
                        <a:effectLst/>
                      </a:endParaRPr>
                    </a:p>
                    <a:p>
                      <a:r>
                        <a:rPr lang="en-US" sz="1600" b="1" i="0" baseline="0" dirty="0" smtClean="0">
                          <a:effectLst/>
                        </a:rPr>
                        <a:t>When the Gentiles heard this, they were glad and honored the word of the Lord; and all who were appointed for eternal life believed. (Acts 13:48)</a:t>
                      </a:r>
                    </a:p>
                    <a:p>
                      <a:endParaRPr lang="en-US" sz="1600" b="1" i="0" baseline="0" dirty="0" smtClean="0">
                        <a:effectLst/>
                      </a:endParaRPr>
                    </a:p>
                    <a:p>
                      <a:endParaRPr lang="en-US" sz="1600" b="1" i="0" baseline="0" dirty="0">
                        <a:effectLst/>
                      </a:endParaRPr>
                    </a:p>
                    <a:p>
                      <a:pPr marL="0" marR="0" indent="0" fontAlgn="base" hangingPunct="0">
                        <a:lnSpc>
                          <a:spcPct val="107000"/>
                        </a:lnSpc>
                        <a:spcBef>
                          <a:spcPts val="0"/>
                        </a:spcBef>
                        <a:spcAft>
                          <a:spcPts val="600"/>
                        </a:spcAft>
                        <a:buFontTx/>
                        <a:buNone/>
                      </a:pPr>
                      <a:r>
                        <a:rPr lang="en-US" sz="1600" b="1" i="0" baseline="0" dirty="0">
                          <a:effectLst/>
                        </a:rPr>
                        <a:t> </a:t>
                      </a:r>
                    </a:p>
                    <a:p>
                      <a:pPr marL="0" marR="0" indent="0" hangingPunct="0">
                        <a:spcBef>
                          <a:spcPts val="0"/>
                        </a:spcBef>
                        <a:spcAft>
                          <a:spcPts val="600"/>
                        </a:spcAft>
                        <a:buFontTx/>
                        <a:buNone/>
                      </a:pPr>
                      <a:r>
                        <a:rPr lang="en-US" sz="1600" b="1" i="0" baseline="0" dirty="0">
                          <a:effectLst/>
                        </a:rPr>
                        <a:t> </a:t>
                      </a:r>
                      <a:endParaRPr lang="en-US" sz="1600" b="1" i="0" baseline="0" dirty="0">
                        <a:effectLst/>
                        <a:latin typeface="Times New Roman" panose="02020603050405020304" pitchFamily="18" charset="0"/>
                        <a:ea typeface="Times New Roman" panose="02020603050405020304" pitchFamily="18" charset="0"/>
                      </a:endParaRPr>
                    </a:p>
                  </a:txBody>
                  <a:tcPr marL="63119" marR="63119" marT="0" marB="0"/>
                </a:tc>
                <a:extLst>
                  <a:ext uri="{0D108BD9-81ED-4DB2-BD59-A6C34878D82A}">
                    <a16:rowId xmlns:a16="http://schemas.microsoft.com/office/drawing/2014/main" val="61629831"/>
                  </a:ext>
                </a:extLst>
              </a:tr>
            </a:tbl>
          </a:graphicData>
        </a:graphic>
      </p:graphicFrame>
      <p:sp>
        <p:nvSpPr>
          <p:cNvPr id="5" name="Rectangle 1"/>
          <p:cNvSpPr>
            <a:spLocks noChangeArrowheads="1"/>
          </p:cNvSpPr>
          <p:nvPr/>
        </p:nvSpPr>
        <p:spPr bwMode="auto">
          <a:xfrm>
            <a:off x="533400" y="411779"/>
            <a:ext cx="83058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3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Election and Predestination</a:t>
            </a:r>
            <a:r>
              <a:rPr kumimoji="0" lang="en-US" altLang="en-US" sz="3200" b="0" i="0" u="none" strike="noStrike" cap="none" normalizeH="0" dirty="0" smtClean="0">
                <a:ln>
                  <a:noFill/>
                </a:ln>
                <a:solidFill>
                  <a:schemeClr val="tx1"/>
                </a:solidFill>
                <a:effectLst/>
                <a:latin typeface="Arial" panose="020B0604020202020204" pitchFamily="34" charset="0"/>
                <a:ea typeface="Times New Roman" panose="02020603050405020304" pitchFamily="18" charset="0"/>
              </a:rPr>
              <a:t> in the Scriptures</a:t>
            </a:r>
            <a:r>
              <a:rPr kumimoji="0" lang="en-US" altLang="en-US" sz="3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8145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90600"/>
          </a:xfrm>
        </p:spPr>
        <p:txBody>
          <a:bodyPr/>
          <a:lstStyle/>
          <a:p>
            <a:r>
              <a:rPr lang="en-US" dirty="0" smtClean="0"/>
              <a:t>discussion</a:t>
            </a:r>
            <a:endParaRPr lang="en-US" dirty="0"/>
          </a:p>
        </p:txBody>
      </p:sp>
      <p:sp>
        <p:nvSpPr>
          <p:cNvPr id="3" name="Content Placeholder 2"/>
          <p:cNvSpPr>
            <a:spLocks noGrp="1"/>
          </p:cNvSpPr>
          <p:nvPr>
            <p:ph idx="1"/>
          </p:nvPr>
        </p:nvSpPr>
        <p:spPr>
          <a:xfrm>
            <a:off x="304800" y="1371600"/>
            <a:ext cx="8686800" cy="4525963"/>
          </a:xfrm>
        </p:spPr>
        <p:txBody>
          <a:bodyPr>
            <a:normAutofit/>
          </a:bodyPr>
          <a:lstStyle/>
          <a:p>
            <a:pPr marL="0" lvl="0" indent="0" hangingPunct="0">
              <a:buNone/>
            </a:pPr>
            <a:r>
              <a:rPr lang="en-US" i="1" dirty="0" smtClean="0"/>
              <a:t>In </a:t>
            </a:r>
            <a:r>
              <a:rPr lang="en-US" i="1" dirty="0"/>
              <a:t>small groups discuss the passages above (in their context as time permits) and note the application(s) of the doctrine of election. </a:t>
            </a:r>
            <a:endParaRPr lang="en-US" dirty="0" smtClean="0"/>
          </a:p>
          <a:p>
            <a:pPr marL="0" indent="0" hangingPunct="0">
              <a:buClr>
                <a:schemeClr val="tx1"/>
              </a:buClr>
              <a:buNone/>
            </a:pPr>
            <a:r>
              <a:rPr lang="en-US" i="1" dirty="0" smtClean="0"/>
              <a:t>_________________________________________ </a:t>
            </a:r>
            <a:endParaRPr lang="en-US" i="1" dirty="0" smtClean="0"/>
          </a:p>
          <a:p>
            <a:pPr marL="0" indent="0" hangingPunct="0">
              <a:buClr>
                <a:schemeClr val="tx1"/>
              </a:buClr>
              <a:buNone/>
            </a:pPr>
            <a:r>
              <a:rPr lang="en-US" i="1" dirty="0" smtClean="0"/>
              <a:t>_________________________________________  </a:t>
            </a:r>
            <a:endParaRPr lang="en-US" i="1" dirty="0" smtClean="0"/>
          </a:p>
          <a:p>
            <a:pPr marL="0" indent="0" hangingPunct="0">
              <a:buClr>
                <a:schemeClr val="tx1"/>
              </a:buClr>
              <a:buNone/>
            </a:pPr>
            <a:r>
              <a:rPr lang="en-US" i="1" dirty="0" smtClean="0"/>
              <a:t>_________________________________________ </a:t>
            </a:r>
            <a:endParaRPr lang="en-US" i="1" dirty="0"/>
          </a:p>
        </p:txBody>
      </p:sp>
    </p:spTree>
    <p:extLst>
      <p:ext uri="{BB962C8B-B14F-4D97-AF65-F5344CB8AC3E}">
        <p14:creationId xmlns:p14="http://schemas.microsoft.com/office/powerpoint/2010/main" val="187343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066800"/>
          </a:xfrm>
        </p:spPr>
        <p:txBody>
          <a:bodyPr/>
          <a:lstStyle/>
          <a:p>
            <a:r>
              <a:rPr lang="en-US" dirty="0" smtClean="0"/>
              <a:t>Digging Deeper into god’s Word</a:t>
            </a:r>
            <a:endParaRPr lang="en-US" dirty="0"/>
          </a:p>
        </p:txBody>
      </p:sp>
      <p:sp>
        <p:nvSpPr>
          <p:cNvPr id="3" name="Content Placeholder 2"/>
          <p:cNvSpPr>
            <a:spLocks noGrp="1"/>
          </p:cNvSpPr>
          <p:nvPr>
            <p:ph idx="1"/>
          </p:nvPr>
        </p:nvSpPr>
        <p:spPr>
          <a:xfrm>
            <a:off x="304800" y="2743200"/>
            <a:ext cx="8458200" cy="3733800"/>
          </a:xfrm>
        </p:spPr>
        <p:txBody>
          <a:bodyPr>
            <a:noAutofit/>
          </a:bodyPr>
          <a:lstStyle/>
          <a:p>
            <a:pPr marL="0" lvl="0" indent="0" algn="ctr" hangingPunct="0">
              <a:buNone/>
            </a:pPr>
            <a:r>
              <a:rPr lang="en-US" sz="5400" i="1" dirty="0" smtClean="0"/>
              <a:t>Ephesians 1:3-14</a:t>
            </a:r>
            <a:endParaRPr lang="en-US" sz="5400" i="1" dirty="0"/>
          </a:p>
          <a:p>
            <a:pPr marL="0" lvl="0" indent="0" hangingPunct="0">
              <a:buNone/>
            </a:pPr>
            <a:endParaRPr lang="en-US" sz="5400" i="1" dirty="0"/>
          </a:p>
        </p:txBody>
      </p:sp>
    </p:spTree>
    <p:extLst>
      <p:ext uri="{BB962C8B-B14F-4D97-AF65-F5344CB8AC3E}">
        <p14:creationId xmlns:p14="http://schemas.microsoft.com/office/powerpoint/2010/main" val="2230337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066800"/>
          </a:xfrm>
        </p:spPr>
        <p:txBody>
          <a:bodyPr/>
          <a:lstStyle/>
          <a:p>
            <a:r>
              <a:rPr lang="en-US" dirty="0" smtClean="0"/>
              <a:t>Digging Deeper into god’s Word</a:t>
            </a:r>
            <a:endParaRPr lang="en-US" dirty="0"/>
          </a:p>
        </p:txBody>
      </p:sp>
      <p:sp>
        <p:nvSpPr>
          <p:cNvPr id="3" name="Content Placeholder 2"/>
          <p:cNvSpPr>
            <a:spLocks noGrp="1"/>
          </p:cNvSpPr>
          <p:nvPr>
            <p:ph idx="1"/>
          </p:nvPr>
        </p:nvSpPr>
        <p:spPr>
          <a:xfrm>
            <a:off x="304800" y="2743200"/>
            <a:ext cx="8458200" cy="3733800"/>
          </a:xfrm>
        </p:spPr>
        <p:txBody>
          <a:bodyPr>
            <a:noAutofit/>
          </a:bodyPr>
          <a:lstStyle/>
          <a:p>
            <a:pPr marL="0" lvl="0" indent="0" algn="ctr" hangingPunct="0">
              <a:buNone/>
            </a:pPr>
            <a:r>
              <a:rPr lang="en-US" sz="5400" i="1" dirty="0" smtClean="0"/>
              <a:t>Romans 8:28-39</a:t>
            </a:r>
            <a:endParaRPr lang="en-US" sz="5400" i="1" dirty="0"/>
          </a:p>
          <a:p>
            <a:pPr marL="0" lvl="0" indent="0" hangingPunct="0">
              <a:buNone/>
            </a:pPr>
            <a:endParaRPr lang="en-US" sz="5400" i="1" dirty="0"/>
          </a:p>
        </p:txBody>
      </p:sp>
    </p:spTree>
    <p:extLst>
      <p:ext uri="{BB962C8B-B14F-4D97-AF65-F5344CB8AC3E}">
        <p14:creationId xmlns:p14="http://schemas.microsoft.com/office/powerpoint/2010/main" val="2020102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Romans 8 28-3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37654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828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4933"/>
            <a:ext cx="9144000" cy="6939133"/>
          </a:xfrm>
          <a:prstGeom prst="rect">
            <a:avLst/>
          </a:prstGeom>
        </p:spPr>
      </p:pic>
    </p:spTree>
    <p:extLst>
      <p:ext uri="{BB962C8B-B14F-4D97-AF65-F5344CB8AC3E}">
        <p14:creationId xmlns:p14="http://schemas.microsoft.com/office/powerpoint/2010/main" val="3228216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066800"/>
          </a:xfrm>
        </p:spPr>
        <p:txBody>
          <a:bodyPr/>
          <a:lstStyle/>
          <a:p>
            <a:r>
              <a:rPr lang="en-US" dirty="0" smtClean="0"/>
              <a:t>Digging Deeper into god’s Word</a:t>
            </a:r>
            <a:endParaRPr lang="en-US" dirty="0"/>
          </a:p>
        </p:txBody>
      </p:sp>
      <p:sp>
        <p:nvSpPr>
          <p:cNvPr id="3" name="Content Placeholder 2"/>
          <p:cNvSpPr>
            <a:spLocks noGrp="1"/>
          </p:cNvSpPr>
          <p:nvPr>
            <p:ph idx="1"/>
          </p:nvPr>
        </p:nvSpPr>
        <p:spPr>
          <a:xfrm>
            <a:off x="304800" y="2743200"/>
            <a:ext cx="8458200" cy="3733800"/>
          </a:xfrm>
        </p:spPr>
        <p:txBody>
          <a:bodyPr>
            <a:noAutofit/>
          </a:bodyPr>
          <a:lstStyle/>
          <a:p>
            <a:pPr marL="0" lvl="0" indent="0" algn="ctr" hangingPunct="0">
              <a:buNone/>
            </a:pPr>
            <a:r>
              <a:rPr lang="en-US" sz="5400" i="1" dirty="0" smtClean="0"/>
              <a:t>2 Thessalonians 2:13-17</a:t>
            </a:r>
            <a:endParaRPr lang="en-US" sz="5400" i="1" dirty="0"/>
          </a:p>
          <a:p>
            <a:pPr marL="0" lvl="0" indent="0" hangingPunct="0">
              <a:buNone/>
            </a:pPr>
            <a:endParaRPr lang="en-US" sz="5400" i="1" dirty="0"/>
          </a:p>
        </p:txBody>
      </p:sp>
    </p:spTree>
    <p:extLst>
      <p:ext uri="{BB962C8B-B14F-4D97-AF65-F5344CB8AC3E}">
        <p14:creationId xmlns:p14="http://schemas.microsoft.com/office/powerpoint/2010/main" val="1344983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497013" y="1688842"/>
            <a:ext cx="64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2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itle 2"/>
          <p:cNvSpPr>
            <a:spLocks noGrp="1"/>
          </p:cNvSpPr>
          <p:nvPr>
            <p:ph type="title"/>
          </p:nvPr>
        </p:nvSpPr>
        <p:spPr>
          <a:xfrm>
            <a:off x="332953" y="298579"/>
            <a:ext cx="8686800" cy="838200"/>
          </a:xfrm>
        </p:spPr>
        <p:txBody>
          <a:bodyPr>
            <a:normAutofit/>
          </a:bodyPr>
          <a:lstStyle/>
          <a:p>
            <a:pPr lvl="0"/>
            <a:r>
              <a:rPr lang="en-US" b="1" dirty="0" smtClean="0">
                <a:solidFill>
                  <a:srgbClr val="FF0000"/>
                </a:solidFill>
              </a:rPr>
              <a:t>Luther, Zwingli, Calvin, Arminius </a:t>
            </a:r>
            <a:endParaRPr lang="en-US" dirty="0"/>
          </a:p>
        </p:txBody>
      </p:sp>
      <p:pic>
        <p:nvPicPr>
          <p:cNvPr id="3074" name="Picture 2" descr="Image resu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266018"/>
            <a:ext cx="2635398" cy="31067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0333" y="1524000"/>
            <a:ext cx="2593848" cy="364304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8099" y="3886200"/>
            <a:ext cx="2351654" cy="296308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73" y="1371600"/>
            <a:ext cx="2881543" cy="2895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4002" y="5389621"/>
            <a:ext cx="3778398" cy="1200329"/>
          </a:xfrm>
          <a:prstGeom prst="rect">
            <a:avLst/>
          </a:prstGeom>
          <a:solidFill>
            <a:schemeClr val="bg2"/>
          </a:solidFill>
        </p:spPr>
        <p:txBody>
          <a:bodyPr wrap="square" rtlCol="0">
            <a:spAutoFit/>
          </a:bodyPr>
          <a:lstStyle/>
          <a:p>
            <a:r>
              <a:rPr lang="en-US" dirty="0"/>
              <a:t>Martin Luther 1483-1546</a:t>
            </a:r>
          </a:p>
          <a:p>
            <a:r>
              <a:rPr lang="en-US" dirty="0" err="1"/>
              <a:t>Huldrych</a:t>
            </a:r>
            <a:r>
              <a:rPr lang="en-US" dirty="0"/>
              <a:t> Zwingli 1484-1531</a:t>
            </a:r>
          </a:p>
          <a:p>
            <a:r>
              <a:rPr lang="en-US" dirty="0"/>
              <a:t>John Calvin – 1509-1564</a:t>
            </a:r>
          </a:p>
          <a:p>
            <a:r>
              <a:rPr lang="en-US" dirty="0"/>
              <a:t>Jacobus Arminius 1560-1609</a:t>
            </a:r>
          </a:p>
        </p:txBody>
      </p:sp>
    </p:spTree>
    <p:extLst>
      <p:ext uri="{BB962C8B-B14F-4D97-AF65-F5344CB8AC3E}">
        <p14:creationId xmlns:p14="http://schemas.microsoft.com/office/powerpoint/2010/main" val="427243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 y="1143000"/>
            <a:ext cx="9130145" cy="3810000"/>
          </a:xfrm>
        </p:spPr>
        <p:txBody>
          <a:bodyPr>
            <a:noAutofit/>
          </a:bodyPr>
          <a:lstStyle/>
          <a:p>
            <a:pPr algn="ctr"/>
            <a:r>
              <a:rPr lang="en-US" sz="5400" b="1" dirty="0">
                <a:effectLst/>
              </a:rPr>
              <a:t>“Who decides </a:t>
            </a:r>
            <a:r>
              <a:rPr lang="en-US" sz="5400" b="1" dirty="0" smtClean="0">
                <a:effectLst/>
              </a:rPr>
              <a:t>a person’s salvation?”</a:t>
            </a:r>
            <a:br>
              <a:rPr lang="en-US" sz="5400" b="1" dirty="0" smtClean="0">
                <a:effectLst/>
              </a:rPr>
            </a:br>
            <a:r>
              <a:rPr lang="en-US" sz="5400" b="1" dirty="0">
                <a:effectLst/>
              </a:rPr>
              <a:t/>
            </a:r>
            <a:br>
              <a:rPr lang="en-US" sz="5400" b="1" dirty="0">
                <a:effectLst/>
              </a:rPr>
            </a:br>
            <a:r>
              <a:rPr lang="en-US" sz="5400" b="1" dirty="0" smtClean="0">
                <a:effectLst/>
              </a:rPr>
              <a:t>“who </a:t>
            </a:r>
            <a:r>
              <a:rPr lang="en-US" sz="5400" b="1" dirty="0">
                <a:effectLst/>
              </a:rPr>
              <a:t>is responsible for </a:t>
            </a:r>
            <a:r>
              <a:rPr lang="en-US" sz="5400" b="1" dirty="0" smtClean="0">
                <a:effectLst/>
              </a:rPr>
              <a:t>a person’s damnation</a:t>
            </a:r>
            <a:r>
              <a:rPr lang="en-US" sz="5400" b="1" dirty="0">
                <a:effectLst/>
              </a:rPr>
              <a:t>?”</a:t>
            </a:r>
            <a:br>
              <a:rPr lang="en-US" sz="5400" b="1" dirty="0">
                <a:effectLst/>
              </a:rPr>
            </a:br>
            <a:endParaRPr lang="en-US" sz="5400" dirty="0"/>
          </a:p>
        </p:txBody>
      </p:sp>
      <p:sp>
        <p:nvSpPr>
          <p:cNvPr id="5" name="Rectangle 1"/>
          <p:cNvSpPr>
            <a:spLocks noChangeArrowheads="1"/>
          </p:cNvSpPr>
          <p:nvPr/>
        </p:nvSpPr>
        <p:spPr bwMode="auto">
          <a:xfrm>
            <a:off x="1497013" y="1688842"/>
            <a:ext cx="64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2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814377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77408766"/>
              </p:ext>
            </p:extLst>
          </p:nvPr>
        </p:nvGraphicFramePr>
        <p:xfrm>
          <a:off x="304801" y="1066799"/>
          <a:ext cx="8839198" cy="5486400"/>
        </p:xfrm>
        <a:graphic>
          <a:graphicData uri="http://schemas.openxmlformats.org/drawingml/2006/table">
            <a:tbl>
              <a:tblPr/>
              <a:tblGrid>
                <a:gridCol w="3154994">
                  <a:extLst>
                    <a:ext uri="{9D8B030D-6E8A-4147-A177-3AD203B41FA5}">
                      <a16:colId xmlns:a16="http://schemas.microsoft.com/office/drawing/2014/main" val="20000"/>
                    </a:ext>
                  </a:extLst>
                </a:gridCol>
                <a:gridCol w="2842102">
                  <a:extLst>
                    <a:ext uri="{9D8B030D-6E8A-4147-A177-3AD203B41FA5}">
                      <a16:colId xmlns:a16="http://schemas.microsoft.com/office/drawing/2014/main" val="20001"/>
                    </a:ext>
                  </a:extLst>
                </a:gridCol>
                <a:gridCol w="2842102">
                  <a:extLst>
                    <a:ext uri="{9D8B030D-6E8A-4147-A177-3AD203B41FA5}">
                      <a16:colId xmlns:a16="http://schemas.microsoft.com/office/drawing/2014/main" val="20002"/>
                    </a:ext>
                  </a:extLst>
                </a:gridCol>
              </a:tblGrid>
              <a:tr h="1920241">
                <a:tc>
                  <a:txBody>
                    <a:bodyPr/>
                    <a:lstStyle/>
                    <a:p>
                      <a:pPr marL="0" marR="0"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600" b="1" dirty="0">
                          <a:effectLst/>
                          <a:latin typeface="Times New Roman"/>
                          <a:ea typeface="Times New Roman"/>
                        </a:rPr>
                        <a:t> </a:t>
                      </a:r>
                      <a:endParaRPr lang="en-US" sz="1600" dirty="0">
                        <a:effectLst/>
                        <a:latin typeface="Times New Roman"/>
                        <a:ea typeface="Times New Roman"/>
                      </a:endParaRPr>
                    </a:p>
                    <a:p>
                      <a:pPr marL="0" marR="0"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600" b="1" dirty="0">
                          <a:effectLst/>
                          <a:latin typeface="Times New Roman"/>
                          <a:ea typeface="Times New Roman"/>
                        </a:rPr>
                        <a:t>Calvinism – </a:t>
                      </a:r>
                      <a:r>
                        <a:rPr lang="en-US" sz="1400" b="1" dirty="0">
                          <a:effectLst/>
                          <a:latin typeface="Times New Roman"/>
                          <a:ea typeface="Times New Roman"/>
                        </a:rPr>
                        <a:t>“</a:t>
                      </a:r>
                      <a:r>
                        <a:rPr lang="en-US" sz="1400" b="1" i="1" dirty="0">
                          <a:effectLst/>
                          <a:latin typeface="Times New Roman"/>
                          <a:ea typeface="Times New Roman"/>
                        </a:rPr>
                        <a:t>God’s eternal decree by which he decided in himself what he wanted to happen to each and every man we call predestination.  Eternal life is foreordained for some, eternal damnation for others.  I confess that it is indeed a horrible decree</a:t>
                      </a:r>
                      <a:r>
                        <a:rPr lang="en-US" sz="1400" b="1" dirty="0">
                          <a:effectLst/>
                          <a:latin typeface="Times New Roman"/>
                          <a:ea typeface="Times New Roman"/>
                        </a:rPr>
                        <a:t>.”</a:t>
                      </a:r>
                      <a:endParaRPr lang="en-US" sz="1400" dirty="0">
                        <a:effectLst/>
                        <a:latin typeface="Times New Roman"/>
                        <a:ea typeface="Times New Roman"/>
                      </a:endParaRPr>
                    </a:p>
                    <a:p>
                      <a:pPr marL="0" marR="0"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600" b="1" dirty="0">
                          <a:effectLst/>
                          <a:latin typeface="Times New Roman"/>
                          <a:ea typeface="Times New Roman"/>
                        </a:rPr>
                        <a:t> </a:t>
                      </a:r>
                      <a:endParaRPr lang="en-US" sz="1600" dirty="0">
                        <a:effectLst/>
                        <a:latin typeface="Times New Roman"/>
                        <a:ea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2000" b="1" u="sng" kern="0" dirty="0" smtClean="0">
                        <a:effectLst/>
                        <a:latin typeface="Times New Roman"/>
                      </a:endParaRPr>
                    </a:p>
                    <a:p>
                      <a:pPr marL="0" marR="0" algn="ctr"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2000" b="1" u="sng" kern="0" dirty="0" smtClean="0">
                        <a:effectLst/>
                        <a:latin typeface="Times New Roman"/>
                      </a:endParaRPr>
                    </a:p>
                    <a:p>
                      <a:pPr marL="0" marR="0" algn="ctr"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2000" b="1" u="sng" kern="0" dirty="0">
                        <a:effectLst/>
                        <a:latin typeface="Times New Roman"/>
                      </a:endParaRPr>
                    </a:p>
                    <a:p>
                      <a:pPr marL="0" marR="0" algn="ctr"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000" b="1" u="sng" kern="0" dirty="0" smtClean="0">
                          <a:effectLst/>
                          <a:latin typeface="Times New Roman"/>
                        </a:rPr>
                        <a:t>God’s </a:t>
                      </a:r>
                      <a:r>
                        <a:rPr lang="en-US" sz="2000" b="1" u="sng" kern="0" dirty="0">
                          <a:effectLst/>
                          <a:latin typeface="Times New Roman"/>
                        </a:rPr>
                        <a:t>will</a:t>
                      </a: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2000" u="sng" dirty="0" smtClean="0">
                        <a:effectLst/>
                        <a:latin typeface="Times New Roman"/>
                        <a:ea typeface="Times New Roman"/>
                      </a:endParaRPr>
                    </a:p>
                    <a:p>
                      <a:pPr marL="0" marR="0" algn="ctr"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2000" u="sng" dirty="0" smtClean="0">
                        <a:effectLst/>
                        <a:latin typeface="Times New Roman"/>
                        <a:ea typeface="Times New Roman"/>
                      </a:endParaRPr>
                    </a:p>
                    <a:p>
                      <a:pPr marL="0" marR="0" algn="ctr"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2000" u="sng" dirty="0">
                        <a:effectLst/>
                        <a:latin typeface="Times New Roman"/>
                        <a:ea typeface="Times New Roman"/>
                      </a:endParaRPr>
                    </a:p>
                    <a:p>
                      <a:pPr marL="0" marR="0" algn="ctr"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000" b="1" u="sng" dirty="0">
                          <a:effectLst/>
                          <a:latin typeface="Times New Roman"/>
                          <a:ea typeface="Times New Roman"/>
                        </a:rPr>
                        <a:t>God’s will</a:t>
                      </a:r>
                      <a:endParaRPr lang="en-US" sz="2000" u="sng" dirty="0">
                        <a:effectLst/>
                        <a:latin typeface="Times New Roman"/>
                        <a:ea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86504">
                <a:tc>
                  <a:txBody>
                    <a:bodyPr/>
                    <a:lstStyle/>
                    <a:p>
                      <a:pPr marL="0" marR="0"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600" b="1" kern="0" dirty="0">
                          <a:effectLst/>
                          <a:latin typeface="Times New Roman"/>
                        </a:rPr>
                        <a:t> </a:t>
                      </a:r>
                    </a:p>
                    <a:p>
                      <a:pPr marL="0" marR="0"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600" b="1" kern="0" dirty="0" err="1">
                          <a:effectLst/>
                          <a:latin typeface="Times New Roman"/>
                        </a:rPr>
                        <a:t>Arminianism</a:t>
                      </a:r>
                      <a:r>
                        <a:rPr lang="en-US" sz="1600" b="1" kern="0" dirty="0">
                          <a:effectLst/>
                          <a:latin typeface="Times New Roman"/>
                        </a:rPr>
                        <a:t> –</a:t>
                      </a:r>
                    </a:p>
                    <a:p>
                      <a:pPr marL="342900" marR="0" lvl="0" indent="-342900" hangingPunct="0">
                        <a:spcBef>
                          <a:spcPts val="0"/>
                        </a:spcBef>
                        <a:spcAft>
                          <a:spcPts val="0"/>
                        </a:spcAft>
                        <a:buFont typeface="Symbol"/>
                        <a:buChar char=""/>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457200" algn="l"/>
                          <a:tab pos="635" algn="l"/>
                          <a:tab pos="297180" algn="l"/>
                          <a:tab pos="457200" algn="l"/>
                        </a:tabLst>
                      </a:pPr>
                      <a:r>
                        <a:rPr lang="en-US" sz="1600" b="1" kern="0" dirty="0">
                          <a:effectLst/>
                          <a:latin typeface="Times New Roman"/>
                        </a:rPr>
                        <a:t>Synergism, </a:t>
                      </a:r>
                    </a:p>
                    <a:p>
                      <a:pPr marL="342900" marR="0" lvl="0" indent="-342900" hangingPunct="0">
                        <a:spcBef>
                          <a:spcPts val="0"/>
                        </a:spcBef>
                        <a:spcAft>
                          <a:spcPts val="0"/>
                        </a:spcAft>
                        <a:buFont typeface="Symbol"/>
                        <a:buChar char=""/>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457200" algn="l"/>
                          <a:tab pos="635" algn="l"/>
                          <a:tab pos="297180" algn="l"/>
                          <a:tab pos="457200" algn="l"/>
                        </a:tabLst>
                      </a:pPr>
                      <a:r>
                        <a:rPr lang="en-US" sz="1600" b="1" kern="0" dirty="0" err="1">
                          <a:effectLst/>
                          <a:latin typeface="Times New Roman"/>
                        </a:rPr>
                        <a:t>Pelagianism</a:t>
                      </a:r>
                      <a:endParaRPr lang="en-US" sz="1600" b="1" kern="0" dirty="0">
                        <a:effectLst/>
                        <a:latin typeface="Times New Roman"/>
                      </a:endParaRPr>
                    </a:p>
                    <a:p>
                      <a:pPr marL="342900" marR="0" lvl="0" indent="-342900" hangingPunct="0">
                        <a:spcBef>
                          <a:spcPts val="0"/>
                        </a:spcBef>
                        <a:spcAft>
                          <a:spcPts val="0"/>
                        </a:spcAft>
                        <a:buFont typeface="Symbol"/>
                        <a:buChar char=""/>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457200" algn="l"/>
                          <a:tab pos="635" algn="l"/>
                          <a:tab pos="297180" algn="l"/>
                          <a:tab pos="457200" algn="l"/>
                        </a:tabLst>
                      </a:pPr>
                      <a:r>
                        <a:rPr lang="en-US" sz="1600" b="1" kern="0" dirty="0">
                          <a:effectLst/>
                          <a:latin typeface="Times New Roman"/>
                        </a:rPr>
                        <a:t>Semi-</a:t>
                      </a:r>
                      <a:r>
                        <a:rPr lang="en-US" sz="1600" b="1" kern="0" dirty="0" err="1">
                          <a:effectLst/>
                          <a:latin typeface="Times New Roman"/>
                        </a:rPr>
                        <a:t>Pelagianism</a:t>
                      </a:r>
                      <a:r>
                        <a:rPr lang="en-US" sz="1600" b="1" kern="0" dirty="0">
                          <a:effectLst/>
                          <a:latin typeface="Times New Roman"/>
                        </a:rPr>
                        <a:t>.</a:t>
                      </a:r>
                    </a:p>
                    <a:p>
                      <a:pPr marL="0" marR="0" hangingPunct="0">
                        <a:spcBef>
                          <a:spcPts val="0"/>
                        </a:spcBef>
                        <a:spcAft>
                          <a:spcPts val="0"/>
                        </a:spcAft>
                      </a:pPr>
                      <a:r>
                        <a:rPr lang="en-US" sz="1600" dirty="0">
                          <a:effectLst/>
                          <a:latin typeface="Times New Roman"/>
                          <a:ea typeface="Times New Roman"/>
                        </a:rPr>
                        <a:t> </a:t>
                      </a:r>
                    </a:p>
                    <a:p>
                      <a:pPr marL="0" marR="0"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600" b="1" dirty="0">
                          <a:effectLst/>
                          <a:latin typeface="Times New Roman"/>
                          <a:ea typeface="Times New Roman"/>
                        </a:rPr>
                        <a:t> </a:t>
                      </a:r>
                      <a:endParaRPr lang="en-US" sz="1600" dirty="0">
                        <a:effectLst/>
                        <a:latin typeface="Times New Roman"/>
                        <a:ea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800" b="1" dirty="0">
                          <a:effectLst/>
                          <a:latin typeface="Times New Roman"/>
                          <a:ea typeface="Times New Roman"/>
                        </a:rPr>
                        <a:t> </a:t>
                      </a:r>
                      <a:endParaRPr lang="en-US" sz="1800" dirty="0">
                        <a:effectLst/>
                        <a:latin typeface="Times New Roman"/>
                        <a:ea typeface="Times New Roman"/>
                      </a:endParaRPr>
                    </a:p>
                    <a:p>
                      <a:pPr marL="0" marR="0" algn="ctr"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000" b="1" u="sng" dirty="0">
                          <a:effectLst/>
                          <a:latin typeface="Times New Roman"/>
                        </a:rPr>
                        <a:t>Human will</a:t>
                      </a:r>
                    </a:p>
                    <a:p>
                      <a:pPr marL="0" marR="0" algn="ctr"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800" b="1" dirty="0">
                          <a:effectLst/>
                          <a:latin typeface="Times New Roman"/>
                          <a:ea typeface="Times New Roman"/>
                        </a:rPr>
                        <a:t> </a:t>
                      </a:r>
                      <a:endParaRPr lang="en-US" sz="1800" dirty="0">
                        <a:effectLst/>
                        <a:latin typeface="Times New Roman"/>
                        <a:ea typeface="Times New Roman"/>
                      </a:endParaRPr>
                    </a:p>
                    <a:p>
                      <a:pPr marL="0" marR="0" algn="ctr"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600" b="1" dirty="0">
                          <a:effectLst/>
                          <a:latin typeface="Times New Roman"/>
                          <a:ea typeface="Times New Roman"/>
                        </a:rPr>
                        <a:t>“</a:t>
                      </a:r>
                      <a:r>
                        <a:rPr lang="en-US" sz="1600" b="1" i="1" dirty="0">
                          <a:effectLst/>
                          <a:latin typeface="Times New Roman"/>
                          <a:ea typeface="Times New Roman"/>
                        </a:rPr>
                        <a:t>I decide to be saved</a:t>
                      </a:r>
                      <a:r>
                        <a:rPr lang="en-US" sz="1600" b="1" dirty="0">
                          <a:effectLst/>
                          <a:latin typeface="Times New Roman"/>
                          <a:ea typeface="Times New Roman"/>
                        </a:rPr>
                        <a:t>”</a:t>
                      </a:r>
                      <a:endParaRPr lang="en-US" sz="1600" dirty="0">
                        <a:effectLst/>
                        <a:latin typeface="Times New Roman"/>
                        <a:ea typeface="Times New Roman"/>
                      </a:endParaRPr>
                    </a:p>
                    <a:p>
                      <a:pPr marL="0" marR="0" algn="ctr"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600" b="1" dirty="0">
                          <a:effectLst/>
                          <a:latin typeface="Times New Roman"/>
                          <a:ea typeface="Times New Roman"/>
                        </a:rPr>
                        <a:t>or </a:t>
                      </a:r>
                      <a:endParaRPr lang="en-US" sz="1600" dirty="0">
                        <a:effectLst/>
                        <a:latin typeface="Times New Roman"/>
                        <a:ea typeface="Times New Roman"/>
                      </a:endParaRPr>
                    </a:p>
                    <a:p>
                      <a:pPr marL="0" marR="0" algn="ctr"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600" b="1" dirty="0">
                          <a:effectLst/>
                          <a:latin typeface="Times New Roman"/>
                          <a:ea typeface="Times New Roman"/>
                        </a:rPr>
                        <a:t>“</a:t>
                      </a:r>
                      <a:r>
                        <a:rPr lang="en-US" sz="1600" b="1" i="1" dirty="0">
                          <a:effectLst/>
                          <a:latin typeface="Times New Roman"/>
                          <a:ea typeface="Times New Roman"/>
                        </a:rPr>
                        <a:t>I finished what God started</a:t>
                      </a:r>
                      <a:r>
                        <a:rPr lang="en-US" sz="1600" b="1" dirty="0" smtClean="0">
                          <a:effectLst/>
                          <a:latin typeface="Times New Roman"/>
                          <a:ea typeface="Times New Roman"/>
                        </a:rPr>
                        <a:t>”</a:t>
                      </a:r>
                      <a:r>
                        <a:rPr lang="en-US" sz="1600" b="1" dirty="0">
                          <a:effectLst/>
                          <a:latin typeface="Times New Roman"/>
                          <a:ea typeface="Times New Roman"/>
                        </a:rPr>
                        <a:t> </a:t>
                      </a:r>
                      <a:endParaRPr lang="en-US" sz="1600" dirty="0">
                        <a:effectLst/>
                        <a:latin typeface="Times New Roman"/>
                        <a:ea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800" b="1" dirty="0">
                          <a:effectLst/>
                          <a:latin typeface="Times New Roman"/>
                          <a:ea typeface="Times New Roman"/>
                        </a:rPr>
                        <a:t> </a:t>
                      </a:r>
                      <a:endParaRPr lang="en-US" sz="1800" dirty="0">
                        <a:effectLst/>
                        <a:latin typeface="Times New Roman"/>
                        <a:ea typeface="Times New Roman"/>
                      </a:endParaRPr>
                    </a:p>
                    <a:p>
                      <a:pPr marL="0" marR="0" algn="ctr"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000" b="1" u="sng" dirty="0">
                          <a:effectLst/>
                          <a:latin typeface="Times New Roman"/>
                          <a:ea typeface="Times New Roman"/>
                        </a:rPr>
                        <a:t>Human will</a:t>
                      </a:r>
                      <a:endParaRPr lang="en-US" sz="2000" u="sng" dirty="0">
                        <a:effectLst/>
                        <a:latin typeface="Times New Roman"/>
                        <a:ea typeface="Times New Roman"/>
                      </a:endParaRPr>
                    </a:p>
                    <a:p>
                      <a:pPr marL="0" marR="0" algn="ctr"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2000" u="sng" dirty="0">
                        <a:effectLst/>
                        <a:latin typeface="Times New Roman"/>
                        <a:ea typeface="Times New Roman"/>
                      </a:endParaRPr>
                    </a:p>
                    <a:p>
                      <a:pPr marL="0" marR="0" algn="ctr"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600" b="1" dirty="0">
                          <a:effectLst/>
                          <a:latin typeface="Times New Roman"/>
                          <a:ea typeface="Times New Roman"/>
                        </a:rPr>
                        <a:t>“</a:t>
                      </a:r>
                      <a:r>
                        <a:rPr lang="en-US" sz="1600" b="1" i="1" dirty="0">
                          <a:effectLst/>
                          <a:latin typeface="Times New Roman"/>
                          <a:ea typeface="Times New Roman"/>
                        </a:rPr>
                        <a:t>I reject God’s offer</a:t>
                      </a:r>
                      <a:r>
                        <a:rPr lang="en-US" sz="1600" b="1" dirty="0">
                          <a:effectLst/>
                          <a:latin typeface="Times New Roman"/>
                          <a:ea typeface="Times New Roman"/>
                        </a:rPr>
                        <a:t>”</a:t>
                      </a:r>
                      <a:endParaRPr lang="en-US" sz="1600" dirty="0">
                        <a:effectLst/>
                        <a:latin typeface="Times New Roman"/>
                        <a:ea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8250105"/>
                  </a:ext>
                </a:extLst>
              </a:tr>
              <a:tr h="1386504">
                <a:tc>
                  <a:txBody>
                    <a:bodyPr/>
                    <a:lstStyle/>
                    <a:p>
                      <a:pPr marL="0" marR="0"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dirty="0">
                          <a:effectLst/>
                          <a:latin typeface="Times New Roman" panose="02020603050405020304" pitchFamily="18"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p>
                      <a:pPr marL="0" marR="0"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dirty="0">
                          <a:effectLst/>
                          <a:latin typeface="Times New Roman" panose="02020603050405020304" pitchFamily="18" charset="0"/>
                          <a:ea typeface="Times New Roman" panose="02020603050405020304" pitchFamily="18" charset="0"/>
                        </a:rPr>
                        <a:t>Election Controversy – “</a:t>
                      </a:r>
                      <a:r>
                        <a:rPr lang="en-US" sz="1000" b="1" i="1" dirty="0">
                          <a:effectLst/>
                          <a:latin typeface="Times New Roman" panose="02020603050405020304" pitchFamily="18" charset="0"/>
                          <a:ea typeface="Times New Roman" panose="02020603050405020304" pitchFamily="18" charset="0"/>
                        </a:rPr>
                        <a:t>Does the faith which was foreseen of God flow out of the election of grace, or does the election of grace flow out of the foreseen faith? Is the election of grace based alone on God’s mercy and Christ’s merit, or also upon the conduct of man which God foresaw? Can and should a believing</a:t>
                      </a:r>
                      <a:endParaRPr lang="en-US" sz="1000" dirty="0">
                        <a:effectLst/>
                        <a:latin typeface="Times New Roman" panose="02020603050405020304" pitchFamily="18" charset="0"/>
                        <a:ea typeface="Times New Roman" panose="02020603050405020304" pitchFamily="18" charset="0"/>
                      </a:endParaRPr>
                    </a:p>
                    <a:p>
                      <a:pPr marL="0" marR="0"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000" b="1" i="1" dirty="0">
                          <a:effectLst/>
                          <a:latin typeface="Times New Roman" panose="02020603050405020304" pitchFamily="18" charset="0"/>
                          <a:ea typeface="Times New Roman" panose="02020603050405020304" pitchFamily="18" charset="0"/>
                        </a:rPr>
                        <a:t>Christian become certain of his election and thus of his salvation, or can and should he not become certain of them?</a:t>
                      </a:r>
                      <a:r>
                        <a:rPr lang="en-US" sz="1000" b="1" dirty="0">
                          <a:effectLst/>
                          <a:latin typeface="Times New Roman" panose="02020603050405020304" pitchFamily="18" charset="0"/>
                          <a:ea typeface="Times New Roman" panose="02020603050405020304" pitchFamily="18" charset="0"/>
                        </a:rPr>
                        <a:t>” C.F.W Walther 1881</a:t>
                      </a:r>
                      <a:endParaRPr lang="en-US" sz="1000" dirty="0">
                        <a:effectLst/>
                        <a:latin typeface="Times New Roman" panose="02020603050405020304" pitchFamily="18" charset="0"/>
                        <a:ea typeface="Times New Roman" panose="02020603050405020304" pitchFamily="18" charset="0"/>
                      </a:endParaRPr>
                    </a:p>
                    <a:p>
                      <a:pPr marL="0" marR="0"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200" b="1" dirty="0">
                          <a:effectLst/>
                          <a:latin typeface="Times New Roman" panose="02020603050405020304" pitchFamily="18"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400" b="1" dirty="0">
                          <a:effectLst/>
                          <a:latin typeface="Times New Roman" panose="02020603050405020304" pitchFamily="18"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p>
                      <a:pPr marL="0" marR="0" algn="ctr"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400" b="1" dirty="0">
                          <a:effectLst/>
                          <a:latin typeface="Times New Roman" panose="02020603050405020304" pitchFamily="18"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p>
                      <a:pPr marL="0" marR="0" algn="ctr"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400" b="1" dirty="0">
                          <a:effectLst/>
                          <a:latin typeface="Times New Roman" panose="02020603050405020304" pitchFamily="18" charset="0"/>
                          <a:ea typeface="Times New Roman" panose="02020603050405020304" pitchFamily="18" charset="0"/>
                        </a:rPr>
                        <a:t>God’s will “in view” of the faith that those he chose would have, or their response to God’s election of them. </a:t>
                      </a:r>
                      <a:endParaRPr lang="en-US" sz="1000" dirty="0">
                        <a:effectLst/>
                        <a:latin typeface="Times New Roman" panose="02020603050405020304" pitchFamily="18" charset="0"/>
                        <a:ea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400" b="1" dirty="0">
                          <a:effectLst/>
                          <a:latin typeface="Times New Roman" panose="02020603050405020304" pitchFamily="18"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p>
                      <a:pPr marL="0" marR="0" algn="ctr"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400" b="1" dirty="0">
                          <a:effectLst/>
                          <a:latin typeface="Times New Roman" panose="02020603050405020304" pitchFamily="18" charset="0"/>
                          <a:ea typeface="Times New Roman" panose="02020603050405020304" pitchFamily="18" charset="0"/>
                        </a:rPr>
                        <a:t> </a:t>
                      </a:r>
                      <a:endParaRPr lang="en-US" sz="1400" b="1" dirty="0" smtClean="0">
                        <a:effectLst/>
                        <a:latin typeface="Times New Roman" panose="02020603050405020304" pitchFamily="18" charset="0"/>
                        <a:ea typeface="Times New Roman" panose="02020603050405020304" pitchFamily="18" charset="0"/>
                      </a:endParaRPr>
                    </a:p>
                    <a:p>
                      <a:pPr marL="0" marR="0" algn="ctr"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1000" dirty="0">
                        <a:effectLst/>
                        <a:latin typeface="Times New Roman" panose="02020603050405020304" pitchFamily="18" charset="0"/>
                        <a:ea typeface="Times New Roman" panose="02020603050405020304" pitchFamily="18" charset="0"/>
                      </a:endParaRPr>
                    </a:p>
                    <a:p>
                      <a:pPr marL="0" marR="0" algn="ctr"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400" b="1" dirty="0">
                          <a:effectLst/>
                          <a:latin typeface="Times New Roman" panose="02020603050405020304" pitchFamily="18" charset="0"/>
                          <a:ea typeface="Times New Roman" panose="02020603050405020304" pitchFamily="18" charset="0"/>
                        </a:rPr>
                        <a:t>No “volitional” resistance to conversion and God’s offer of salvation</a:t>
                      </a:r>
                      <a:endParaRPr lang="en-US" sz="1000" dirty="0">
                        <a:effectLst/>
                        <a:latin typeface="Times New Roman" panose="02020603050405020304" pitchFamily="18" charset="0"/>
                        <a:ea typeface="Times New Roman" panose="02020603050405020304" pitchFamily="18" charset="0"/>
                      </a:endParaRPr>
                    </a:p>
                  </a:txBody>
                  <a:tcPr marL="64135" marR="641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Rectangle 1"/>
          <p:cNvSpPr>
            <a:spLocks noChangeArrowheads="1"/>
          </p:cNvSpPr>
          <p:nvPr/>
        </p:nvSpPr>
        <p:spPr bwMode="auto">
          <a:xfrm>
            <a:off x="685800" y="361610"/>
            <a:ext cx="8305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1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1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800" b="1" i="0" u="none" strike="noStrike" cap="none" normalizeH="0" baseline="0" dirty="0" smtClean="0">
                <a:ln>
                  <a:noFill/>
                </a:ln>
                <a:solidFill>
                  <a:schemeClr val="tx1"/>
                </a:solidFill>
                <a:effectLst/>
                <a:latin typeface="Times New Roman" pitchFamily="18" charset="0"/>
                <a:cs typeface="Times New Roman" pitchFamily="18" charset="0"/>
              </a:rPr>
              <a:t>Salvation        &amp;	 Damnation</a:t>
            </a:r>
          </a:p>
          <a:p>
            <a:pPr marL="0" marR="0" lvl="0" indent="0" algn="l" defTabSz="914400" rtl="0" eaLnBrk="0" fontAlgn="base" latinLnBrk="0" hangingPunct="0">
              <a:lnSpc>
                <a:spcPct val="100000"/>
              </a:lnSpc>
              <a:spcBef>
                <a:spcPct val="0"/>
              </a:spcBef>
              <a:spcAft>
                <a:spcPct val="0"/>
              </a:spcAft>
              <a:buClrTx/>
              <a:buSzTx/>
              <a:buFontTx/>
              <a:buNone/>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154137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4569163"/>
              </p:ext>
            </p:extLst>
          </p:nvPr>
        </p:nvGraphicFramePr>
        <p:xfrm>
          <a:off x="609600" y="1066800"/>
          <a:ext cx="8534400" cy="1386504"/>
        </p:xfrm>
        <a:graphic>
          <a:graphicData uri="http://schemas.openxmlformats.org/drawingml/2006/table">
            <a:tbl>
              <a:tblPr/>
              <a:tblGrid>
                <a:gridCol w="2768600">
                  <a:extLst>
                    <a:ext uri="{9D8B030D-6E8A-4147-A177-3AD203B41FA5}">
                      <a16:colId xmlns:a16="http://schemas.microsoft.com/office/drawing/2014/main" val="20000"/>
                    </a:ext>
                  </a:extLst>
                </a:gridCol>
                <a:gridCol w="2768600">
                  <a:extLst>
                    <a:ext uri="{9D8B030D-6E8A-4147-A177-3AD203B41FA5}">
                      <a16:colId xmlns:a16="http://schemas.microsoft.com/office/drawing/2014/main" val="20001"/>
                    </a:ext>
                  </a:extLst>
                </a:gridCol>
                <a:gridCol w="2997200">
                  <a:extLst>
                    <a:ext uri="{9D8B030D-6E8A-4147-A177-3AD203B41FA5}">
                      <a16:colId xmlns:a16="http://schemas.microsoft.com/office/drawing/2014/main" val="20002"/>
                    </a:ext>
                  </a:extLst>
                </a:gridCol>
              </a:tblGrid>
              <a:tr h="1386504">
                <a:tc>
                  <a:txBody>
                    <a:bodyPr/>
                    <a:lstStyle/>
                    <a:p>
                      <a:pPr marL="0" marR="0"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600" b="1" dirty="0">
                          <a:effectLst/>
                          <a:latin typeface="Times New Roman"/>
                          <a:ea typeface="Times New Roman"/>
                        </a:rPr>
                        <a:t> </a:t>
                      </a:r>
                      <a:endParaRPr lang="en-US" sz="1600" dirty="0">
                        <a:effectLst/>
                        <a:latin typeface="Times New Roman"/>
                        <a:ea typeface="Times New Roman"/>
                      </a:endParaRPr>
                    </a:p>
                    <a:p>
                      <a:pPr marL="0" marR="0"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600" b="1" dirty="0">
                          <a:effectLst/>
                          <a:latin typeface="Times New Roman"/>
                          <a:ea typeface="Times New Roman"/>
                        </a:rPr>
                        <a:t> </a:t>
                      </a:r>
                      <a:endParaRPr lang="en-US" sz="1600" dirty="0">
                        <a:effectLst/>
                        <a:latin typeface="Times New Roman"/>
                        <a:ea typeface="Times New Roman"/>
                      </a:endParaRPr>
                    </a:p>
                    <a:p>
                      <a:pPr marL="0" marR="0"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600" b="1" dirty="0">
                          <a:effectLst/>
                          <a:latin typeface="Times New Roman"/>
                          <a:ea typeface="Times New Roman"/>
                        </a:rPr>
                        <a:t>Lutheranism - (Scripture)</a:t>
                      </a:r>
                      <a:endParaRPr lang="en-US" sz="1600" dirty="0">
                        <a:effectLst/>
                        <a:latin typeface="Times New Roman"/>
                        <a:ea typeface="Times New Roman"/>
                      </a:endParaRPr>
                    </a:p>
                    <a:p>
                      <a:pPr marL="0" marR="0"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600" b="1" dirty="0">
                          <a:effectLst/>
                          <a:latin typeface="Times New Roman"/>
                          <a:ea typeface="Times New Roman"/>
                        </a:rPr>
                        <a:t> </a:t>
                      </a:r>
                      <a:endParaRPr lang="en-US" sz="1600" dirty="0">
                        <a:effectLst/>
                        <a:latin typeface="Times New Roman"/>
                        <a:ea typeface="Times New Roman"/>
                      </a:endParaRPr>
                    </a:p>
                    <a:p>
                      <a:pPr marL="0" marR="0"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600" b="1" dirty="0">
                          <a:effectLst/>
                          <a:latin typeface="Times New Roman"/>
                          <a:ea typeface="Times New Roman"/>
                        </a:rPr>
                        <a:t> </a:t>
                      </a:r>
                      <a:endParaRPr lang="en-US" sz="1600" dirty="0">
                        <a:effectLst/>
                        <a:latin typeface="Times New Roman"/>
                        <a:ea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600" b="1" dirty="0">
                          <a:effectLst/>
                          <a:latin typeface="Times New Roman"/>
                          <a:ea typeface="Times New Roman"/>
                        </a:rPr>
                        <a:t> </a:t>
                      </a:r>
                      <a:endParaRPr lang="en-US" sz="1600" dirty="0">
                        <a:effectLst/>
                        <a:latin typeface="Times New Roman"/>
                        <a:ea typeface="Times New Roman"/>
                      </a:endParaRPr>
                    </a:p>
                    <a:p>
                      <a:pPr marL="0" marR="0" algn="ctr"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600" b="1" dirty="0">
                          <a:effectLst/>
                          <a:latin typeface="Times New Roman"/>
                          <a:ea typeface="Times New Roman"/>
                        </a:rPr>
                        <a:t> </a:t>
                      </a:r>
                      <a:r>
                        <a:rPr lang="en-US" sz="2000" b="1" u="sng" dirty="0" smtClean="0">
                          <a:effectLst/>
                          <a:latin typeface="Times New Roman"/>
                          <a:ea typeface="Times New Roman"/>
                        </a:rPr>
                        <a:t>God’s </a:t>
                      </a:r>
                      <a:r>
                        <a:rPr lang="en-US" sz="2000" b="1" u="sng" dirty="0">
                          <a:effectLst/>
                          <a:latin typeface="Times New Roman"/>
                          <a:ea typeface="Times New Roman"/>
                        </a:rPr>
                        <a:t>will</a:t>
                      </a:r>
                      <a:endParaRPr lang="en-US" sz="2000" u="sng" dirty="0">
                        <a:effectLst/>
                        <a:latin typeface="Times New Roman"/>
                        <a:ea typeface="Times New Roman"/>
                      </a:endParaRPr>
                    </a:p>
                    <a:p>
                      <a:pPr marL="0" marR="0" algn="ctr"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600" b="1" i="1" dirty="0" smtClean="0">
                          <a:effectLst/>
                          <a:latin typeface="Times New Roman"/>
                          <a:ea typeface="Times New Roman"/>
                        </a:rPr>
                        <a:t>“Election </a:t>
                      </a:r>
                      <a:r>
                        <a:rPr lang="en-US" sz="1600" b="1" i="1" dirty="0">
                          <a:effectLst/>
                          <a:latin typeface="Times New Roman"/>
                          <a:ea typeface="Times New Roman"/>
                        </a:rPr>
                        <a:t>/ </a:t>
                      </a:r>
                      <a:r>
                        <a:rPr lang="en-US" sz="1600" b="1" i="1" dirty="0" smtClean="0">
                          <a:effectLst/>
                          <a:latin typeface="Times New Roman"/>
                          <a:ea typeface="Times New Roman"/>
                        </a:rPr>
                        <a:t>predestination”</a:t>
                      </a:r>
                      <a:endParaRPr lang="en-US" sz="1600" i="1" dirty="0">
                        <a:effectLst/>
                        <a:latin typeface="Times New Roman"/>
                        <a:ea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600" b="1" dirty="0">
                          <a:effectLst/>
                          <a:latin typeface="Times New Roman"/>
                          <a:ea typeface="Times New Roman"/>
                        </a:rPr>
                        <a:t> </a:t>
                      </a:r>
                      <a:endParaRPr lang="en-US" sz="1600" dirty="0">
                        <a:effectLst/>
                        <a:latin typeface="Times New Roman"/>
                        <a:ea typeface="Times New Roman"/>
                      </a:endParaRPr>
                    </a:p>
                    <a:p>
                      <a:pPr marL="0" marR="0" algn="ctr"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000" b="1" u="sng" dirty="0" smtClean="0">
                          <a:effectLst/>
                          <a:latin typeface="Times New Roman"/>
                        </a:rPr>
                        <a:t>Human </a:t>
                      </a:r>
                      <a:r>
                        <a:rPr lang="en-US" sz="2000" b="1" u="sng" dirty="0">
                          <a:effectLst/>
                          <a:latin typeface="Times New Roman"/>
                        </a:rPr>
                        <a:t>will</a:t>
                      </a:r>
                    </a:p>
                    <a:p>
                      <a:pPr marL="0" marR="0" algn="ctr" hangingPunct="0">
                        <a:spcBef>
                          <a:spcPts val="0"/>
                        </a:spcBef>
                        <a:spcAft>
                          <a:spcPts val="0"/>
                        </a:spcAft>
                        <a:tabLst>
                          <a:tab pos="-457200" algn="l"/>
                          <a:tab pos="635" algn="l"/>
                          <a:tab pos="297180" algn="l"/>
                          <a:tab pos="58293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600" b="1" dirty="0">
                          <a:effectLst/>
                          <a:latin typeface="Times New Roman"/>
                          <a:ea typeface="Times New Roman"/>
                        </a:rPr>
                        <a:t>“</a:t>
                      </a:r>
                      <a:r>
                        <a:rPr lang="en-US" sz="1600" b="1" i="1" dirty="0">
                          <a:effectLst/>
                          <a:latin typeface="Times New Roman"/>
                          <a:ea typeface="Times New Roman"/>
                        </a:rPr>
                        <a:t>Why did you reject me</a:t>
                      </a:r>
                      <a:r>
                        <a:rPr lang="en-US" sz="1600" b="1" dirty="0">
                          <a:effectLst/>
                          <a:latin typeface="Times New Roman"/>
                          <a:ea typeface="Times New Roman"/>
                        </a:rPr>
                        <a:t>?”</a:t>
                      </a:r>
                      <a:endParaRPr lang="en-US" sz="1600" dirty="0">
                        <a:effectLst/>
                        <a:latin typeface="Times New Roman"/>
                        <a:ea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Rectangle 1"/>
          <p:cNvSpPr>
            <a:spLocks noChangeArrowheads="1"/>
          </p:cNvSpPr>
          <p:nvPr/>
        </p:nvSpPr>
        <p:spPr bwMode="auto">
          <a:xfrm>
            <a:off x="609600" y="533400"/>
            <a:ext cx="8305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1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1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800" b="1" i="0" u="none" strike="noStrike" cap="none" normalizeH="0" baseline="0" dirty="0" smtClean="0">
                <a:ln>
                  <a:noFill/>
                </a:ln>
                <a:solidFill>
                  <a:schemeClr val="tx1"/>
                </a:solidFill>
                <a:effectLst/>
                <a:latin typeface="Times New Roman" pitchFamily="18" charset="0"/>
                <a:cs typeface="Times New Roman" pitchFamily="18" charset="0"/>
              </a:rPr>
              <a:t>Salvation        &amp;	 Damnation</a:t>
            </a:r>
          </a:p>
          <a:p>
            <a:pPr marL="0" marR="0" lvl="0" indent="0" algn="l" defTabSz="914400" rtl="0" eaLnBrk="0" fontAlgn="base" latinLnBrk="0" hangingPunct="0">
              <a:lnSpc>
                <a:spcPct val="100000"/>
              </a:lnSpc>
              <a:spcBef>
                <a:spcPct val="0"/>
              </a:spcBef>
              <a:spcAft>
                <a:spcPct val="0"/>
              </a:spcAft>
              <a:buClrTx/>
              <a:buSzTx/>
              <a:buFontTx/>
              <a:buNone/>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048337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990600"/>
          </a:xfrm>
        </p:spPr>
        <p:txBody>
          <a:bodyPr/>
          <a:lstStyle/>
          <a:p>
            <a:r>
              <a:rPr lang="en-US" dirty="0" smtClean="0"/>
              <a:t>conclusion</a:t>
            </a:r>
            <a:endParaRPr lang="en-US" dirty="0"/>
          </a:p>
        </p:txBody>
      </p:sp>
      <p:sp>
        <p:nvSpPr>
          <p:cNvPr id="3" name="Content Placeholder 2"/>
          <p:cNvSpPr>
            <a:spLocks noGrp="1"/>
          </p:cNvSpPr>
          <p:nvPr>
            <p:ph idx="1"/>
          </p:nvPr>
        </p:nvSpPr>
        <p:spPr>
          <a:xfrm>
            <a:off x="304800" y="1295400"/>
            <a:ext cx="8458200" cy="5181600"/>
          </a:xfrm>
        </p:spPr>
        <p:txBody>
          <a:bodyPr>
            <a:noAutofit/>
          </a:bodyPr>
          <a:lstStyle/>
          <a:p>
            <a:pPr marL="0" lvl="0" indent="0" hangingPunct="0">
              <a:buNone/>
            </a:pPr>
            <a:r>
              <a:rPr lang="en-US" i="1" dirty="0" smtClean="0"/>
              <a:t>Reflecting on our discussion propose at least three reasons why correctly teaching the doctrine of “predestination” as it is presented in the Scriptures is important.</a:t>
            </a:r>
            <a:endParaRPr lang="en-US" sz="4000" b="1" i="1" dirty="0"/>
          </a:p>
        </p:txBody>
      </p:sp>
    </p:spTree>
    <p:extLst>
      <p:ext uri="{BB962C8B-B14F-4D97-AF65-F5344CB8AC3E}">
        <p14:creationId xmlns:p14="http://schemas.microsoft.com/office/powerpoint/2010/main" val="2365852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066800"/>
          </a:xfrm>
        </p:spPr>
        <p:txBody>
          <a:bodyPr/>
          <a:lstStyle/>
          <a:p>
            <a:r>
              <a:rPr lang="en-US" dirty="0" smtClean="0"/>
              <a:t>conclusion</a:t>
            </a:r>
            <a:endParaRPr lang="en-US" dirty="0"/>
          </a:p>
        </p:txBody>
      </p:sp>
      <p:sp>
        <p:nvSpPr>
          <p:cNvPr id="3" name="Content Placeholder 2"/>
          <p:cNvSpPr>
            <a:spLocks noGrp="1"/>
          </p:cNvSpPr>
          <p:nvPr>
            <p:ph idx="1"/>
          </p:nvPr>
        </p:nvSpPr>
        <p:spPr>
          <a:xfrm>
            <a:off x="304800" y="1295400"/>
            <a:ext cx="8458200" cy="5181600"/>
          </a:xfrm>
        </p:spPr>
        <p:txBody>
          <a:bodyPr>
            <a:noAutofit/>
          </a:bodyPr>
          <a:lstStyle/>
          <a:p>
            <a:pPr marL="0" lvl="0" indent="0" hangingPunct="0">
              <a:buNone/>
            </a:pPr>
            <a:r>
              <a:rPr lang="en-US" i="1" dirty="0"/>
              <a:t>Offer a brief summary of the Doctrine of Election and at least three ways </a:t>
            </a:r>
            <a:r>
              <a:rPr lang="en-US" i="1" dirty="0" smtClean="0"/>
              <a:t>to properly apply it </a:t>
            </a:r>
            <a:r>
              <a:rPr lang="en-US" i="1" dirty="0"/>
              <a:t>in the life of a Christian</a:t>
            </a:r>
            <a:r>
              <a:rPr lang="en-US" i="1" dirty="0" smtClean="0"/>
              <a:t>.</a:t>
            </a:r>
          </a:p>
          <a:p>
            <a:pPr marL="0" lvl="0" indent="0" hangingPunct="0">
              <a:buNone/>
            </a:pPr>
            <a:r>
              <a:rPr lang="en-US" i="1" dirty="0" smtClean="0"/>
              <a:t> </a:t>
            </a:r>
            <a:endParaRPr lang="en-US" sz="4000" b="1" i="1" dirty="0"/>
          </a:p>
        </p:txBody>
      </p:sp>
    </p:spTree>
    <p:extLst>
      <p:ext uri="{BB962C8B-B14F-4D97-AF65-F5344CB8AC3E}">
        <p14:creationId xmlns:p14="http://schemas.microsoft.com/office/powerpoint/2010/main" val="27930405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066800"/>
          </a:xfrm>
        </p:spPr>
        <p:txBody>
          <a:bodyPr/>
          <a:lstStyle/>
          <a:p>
            <a:r>
              <a:rPr lang="en-US" dirty="0" smtClean="0"/>
              <a:t>conclusion</a:t>
            </a:r>
            <a:endParaRPr lang="en-US" dirty="0"/>
          </a:p>
        </p:txBody>
      </p:sp>
      <p:sp>
        <p:nvSpPr>
          <p:cNvPr id="3" name="Content Placeholder 2"/>
          <p:cNvSpPr>
            <a:spLocks noGrp="1"/>
          </p:cNvSpPr>
          <p:nvPr>
            <p:ph idx="1"/>
          </p:nvPr>
        </p:nvSpPr>
        <p:spPr>
          <a:xfrm>
            <a:off x="304800" y="1295400"/>
            <a:ext cx="8458200" cy="5181600"/>
          </a:xfrm>
        </p:spPr>
        <p:txBody>
          <a:bodyPr>
            <a:noAutofit/>
          </a:bodyPr>
          <a:lstStyle/>
          <a:p>
            <a:pPr marL="0" lvl="0" indent="0" hangingPunct="0">
              <a:buNone/>
            </a:pPr>
            <a:r>
              <a:rPr lang="en-US" i="1" dirty="0" smtClean="0"/>
              <a:t>Describe </a:t>
            </a:r>
            <a:r>
              <a:rPr lang="en-US" i="1" dirty="0"/>
              <a:t>some ways in which we can talk to others about a Bible truth like predestination even though it remains a mystery to </a:t>
            </a:r>
            <a:r>
              <a:rPr lang="en-US" i="1" dirty="0" smtClean="0"/>
              <a:t>us.</a:t>
            </a:r>
          </a:p>
          <a:p>
            <a:pPr marL="0" lvl="0" indent="0" hangingPunct="0">
              <a:buNone/>
            </a:pPr>
            <a:r>
              <a:rPr lang="en-US" i="1" dirty="0" smtClean="0"/>
              <a:t> </a:t>
            </a:r>
            <a:endParaRPr lang="en-US" sz="4000" b="1" i="1" dirty="0"/>
          </a:p>
        </p:txBody>
      </p:sp>
    </p:spTree>
    <p:extLst>
      <p:ext uri="{BB962C8B-B14F-4D97-AF65-F5344CB8AC3E}">
        <p14:creationId xmlns:p14="http://schemas.microsoft.com/office/powerpoint/2010/main" val="23918560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066800"/>
          </a:xfrm>
        </p:spPr>
        <p:txBody>
          <a:bodyPr/>
          <a:lstStyle/>
          <a:p>
            <a:r>
              <a:rPr lang="en-US" dirty="0" smtClean="0"/>
              <a:t>conclusion</a:t>
            </a:r>
            <a:endParaRPr lang="en-US" dirty="0"/>
          </a:p>
        </p:txBody>
      </p:sp>
      <p:sp>
        <p:nvSpPr>
          <p:cNvPr id="3" name="Content Placeholder 2"/>
          <p:cNvSpPr>
            <a:spLocks noGrp="1"/>
          </p:cNvSpPr>
          <p:nvPr>
            <p:ph idx="1"/>
          </p:nvPr>
        </p:nvSpPr>
        <p:spPr>
          <a:xfrm>
            <a:off x="304800" y="1295400"/>
            <a:ext cx="8458200" cy="5181600"/>
          </a:xfrm>
        </p:spPr>
        <p:txBody>
          <a:bodyPr>
            <a:noAutofit/>
          </a:bodyPr>
          <a:lstStyle/>
          <a:p>
            <a:pPr marL="0" lvl="0" indent="0" hangingPunct="0">
              <a:buNone/>
            </a:pPr>
            <a:r>
              <a:rPr lang="en-US" i="1" dirty="0" smtClean="0"/>
              <a:t>Should </a:t>
            </a:r>
            <a:r>
              <a:rPr lang="en-US" i="1" dirty="0"/>
              <a:t>the Doctrine of Election influence our evangelism efforts in any way</a:t>
            </a:r>
            <a:r>
              <a:rPr lang="en-US" i="1" dirty="0" smtClean="0"/>
              <a:t>?</a:t>
            </a:r>
          </a:p>
          <a:p>
            <a:pPr marL="0" lvl="0" indent="0" hangingPunct="0">
              <a:buNone/>
            </a:pPr>
            <a:r>
              <a:rPr lang="en-US" i="1" dirty="0" smtClean="0"/>
              <a:t> </a:t>
            </a:r>
            <a:endParaRPr lang="en-US" sz="4000" b="1" i="1" dirty="0"/>
          </a:p>
        </p:txBody>
      </p:sp>
    </p:spTree>
    <p:extLst>
      <p:ext uri="{BB962C8B-B14F-4D97-AF65-F5344CB8AC3E}">
        <p14:creationId xmlns:p14="http://schemas.microsoft.com/office/powerpoint/2010/main" val="38217668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497013" y="1688842"/>
            <a:ext cx="64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2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4" name="Picture 2" descr="Image resu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028" y="1330411"/>
            <a:ext cx="2426574" cy="28605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6522" y="3276600"/>
            <a:ext cx="244144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6181" y="3868204"/>
            <a:ext cx="2351654" cy="296308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9521" y="1365476"/>
            <a:ext cx="2843629" cy="2857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78028" y="476367"/>
            <a:ext cx="8686800" cy="838200"/>
          </a:xfrm>
        </p:spPr>
        <p:txBody>
          <a:bodyPr>
            <a:noAutofit/>
          </a:bodyPr>
          <a:lstStyle/>
          <a:p>
            <a:pPr lvl="0"/>
            <a:r>
              <a:rPr lang="en-US" sz="4000" b="1" dirty="0" smtClean="0">
                <a:solidFill>
                  <a:srgbClr val="FF0000"/>
                </a:solidFill>
              </a:rPr>
              <a:t>Session 2</a:t>
            </a:r>
            <a:r>
              <a:rPr lang="en-US" sz="4000" dirty="0">
                <a:solidFill>
                  <a:srgbClr val="FF0000"/>
                </a:solidFill>
              </a:rPr>
              <a:t/>
            </a:r>
            <a:br>
              <a:rPr lang="en-US" sz="4000" dirty="0">
                <a:solidFill>
                  <a:srgbClr val="FF0000"/>
                </a:solidFill>
              </a:rPr>
            </a:br>
            <a:endParaRPr lang="en-US" sz="4000" dirty="0"/>
          </a:p>
        </p:txBody>
      </p:sp>
    </p:spTree>
    <p:extLst>
      <p:ext uri="{BB962C8B-B14F-4D97-AF65-F5344CB8AC3E}">
        <p14:creationId xmlns:p14="http://schemas.microsoft.com/office/powerpoint/2010/main" val="21889088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497013" y="1688842"/>
            <a:ext cx="64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2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4" name="Picture 2" descr="Image resu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028" y="1330411"/>
            <a:ext cx="2426574" cy="28605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6522" y="3276600"/>
            <a:ext cx="244144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6181" y="3868204"/>
            <a:ext cx="2351654" cy="296308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9521" y="1365476"/>
            <a:ext cx="2843629" cy="2857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252327"/>
            <a:ext cx="8686800" cy="838200"/>
          </a:xfrm>
        </p:spPr>
        <p:txBody>
          <a:bodyPr>
            <a:normAutofit fontScale="90000"/>
          </a:bodyPr>
          <a:lstStyle/>
          <a:p>
            <a:pPr lvl="0"/>
            <a:r>
              <a:rPr lang="en-US" b="1" dirty="0">
                <a:solidFill>
                  <a:srgbClr val="FF0000"/>
                </a:solidFill>
              </a:rPr>
              <a:t>Can a Believer Fall from Grace?</a:t>
            </a:r>
            <a:r>
              <a:rPr lang="en-US" dirty="0">
                <a:solidFill>
                  <a:srgbClr val="FF0000"/>
                </a:solidFill>
              </a:rPr>
              <a:t/>
            </a:r>
            <a:br>
              <a:rPr lang="en-US" dirty="0">
                <a:solidFill>
                  <a:srgbClr val="FF0000"/>
                </a:solidFill>
              </a:rPr>
            </a:br>
            <a:endParaRPr lang="en-US" dirty="0"/>
          </a:p>
        </p:txBody>
      </p:sp>
    </p:spTree>
    <p:extLst>
      <p:ext uri="{BB962C8B-B14F-4D97-AF65-F5344CB8AC3E}">
        <p14:creationId xmlns:p14="http://schemas.microsoft.com/office/powerpoint/2010/main" val="11655692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533400" y="1295400"/>
            <a:ext cx="8458200" cy="5181600"/>
          </a:xfrm>
        </p:spPr>
        <p:txBody>
          <a:bodyPr>
            <a:noAutofit/>
          </a:bodyPr>
          <a:lstStyle/>
          <a:p>
            <a:pPr marL="0" lvl="0" indent="0" hangingPunct="0">
              <a:buNone/>
            </a:pPr>
            <a:r>
              <a:rPr lang="en-US" sz="3600" i="1" dirty="0"/>
              <a:t>I walk in danger all the way; </a:t>
            </a:r>
            <a:endParaRPr lang="en-US" sz="3600" i="1" dirty="0" smtClean="0"/>
          </a:p>
          <a:p>
            <a:pPr marL="0" lvl="0" indent="0" hangingPunct="0">
              <a:buNone/>
            </a:pPr>
            <a:r>
              <a:rPr lang="en-US" sz="3600" i="1" dirty="0" smtClean="0"/>
              <a:t>The </a:t>
            </a:r>
            <a:r>
              <a:rPr lang="en-US" sz="3600" i="1" dirty="0"/>
              <a:t>thought shall never leave me</a:t>
            </a:r>
          </a:p>
          <a:p>
            <a:pPr marL="0" lvl="0" indent="0" hangingPunct="0">
              <a:buNone/>
            </a:pPr>
            <a:r>
              <a:rPr lang="en-US" sz="3600" i="1" dirty="0"/>
              <a:t>That Satan, who has marked his prey, </a:t>
            </a:r>
            <a:endParaRPr lang="en-US" sz="3600" i="1" dirty="0" smtClean="0"/>
          </a:p>
          <a:p>
            <a:pPr marL="0" lvl="0" indent="0" hangingPunct="0">
              <a:buNone/>
            </a:pPr>
            <a:r>
              <a:rPr lang="en-US" sz="3600" i="1" dirty="0" smtClean="0"/>
              <a:t>Is </a:t>
            </a:r>
            <a:r>
              <a:rPr lang="en-US" sz="3600" i="1" dirty="0"/>
              <a:t>plotting to deceive me.</a:t>
            </a:r>
          </a:p>
          <a:p>
            <a:pPr marL="0" lvl="0" indent="0" hangingPunct="0">
              <a:buNone/>
            </a:pPr>
            <a:r>
              <a:rPr lang="en-US" sz="3600" i="1" dirty="0"/>
              <a:t>This foe with hidden snares </a:t>
            </a:r>
            <a:endParaRPr lang="en-US" sz="3600" i="1" dirty="0" smtClean="0"/>
          </a:p>
          <a:p>
            <a:pPr marL="0" lvl="0" indent="0" hangingPunct="0">
              <a:buNone/>
            </a:pPr>
            <a:r>
              <a:rPr lang="en-US" sz="3600" i="1" dirty="0" smtClean="0"/>
              <a:t>May </a:t>
            </a:r>
            <a:r>
              <a:rPr lang="en-US" sz="3600" i="1" dirty="0"/>
              <a:t>seize me unawares</a:t>
            </a:r>
          </a:p>
          <a:p>
            <a:pPr marL="0" lvl="0" indent="0" hangingPunct="0">
              <a:buNone/>
            </a:pPr>
            <a:r>
              <a:rPr lang="en-US" sz="3600" i="1" dirty="0"/>
              <a:t>If </a:t>
            </a:r>
            <a:r>
              <a:rPr lang="en-US" sz="3600" i="1" dirty="0" err="1"/>
              <a:t>e'er</a:t>
            </a:r>
            <a:r>
              <a:rPr lang="en-US" sz="3600" i="1" dirty="0"/>
              <a:t> I fail to watch and pray; </a:t>
            </a:r>
            <a:endParaRPr lang="en-US" sz="3600" i="1" dirty="0" smtClean="0"/>
          </a:p>
          <a:p>
            <a:pPr marL="0" lvl="0" indent="0" hangingPunct="0">
              <a:buNone/>
            </a:pPr>
            <a:r>
              <a:rPr lang="en-US" sz="3600" i="1" dirty="0" smtClean="0"/>
              <a:t>I </a:t>
            </a:r>
            <a:r>
              <a:rPr lang="en-US" sz="3600" i="1" dirty="0"/>
              <a:t>walk in danger all the way.</a:t>
            </a:r>
          </a:p>
        </p:txBody>
      </p:sp>
    </p:spTree>
    <p:extLst>
      <p:ext uri="{BB962C8B-B14F-4D97-AF65-F5344CB8AC3E}">
        <p14:creationId xmlns:p14="http://schemas.microsoft.com/office/powerpoint/2010/main" val="2747257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s Gospel Amnesia Creating a Third Great Sch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0"/>
            <a:ext cx="12249648" cy="68756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a:spLocks noChangeArrowheads="1"/>
          </p:cNvSpPr>
          <p:nvPr/>
        </p:nvSpPr>
        <p:spPr bwMode="auto">
          <a:xfrm>
            <a:off x="1497013" y="1688842"/>
            <a:ext cx="64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2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itle 2"/>
          <p:cNvSpPr>
            <a:spLocks noGrp="1"/>
          </p:cNvSpPr>
          <p:nvPr>
            <p:ph type="title"/>
          </p:nvPr>
        </p:nvSpPr>
        <p:spPr>
          <a:xfrm>
            <a:off x="332953" y="152400"/>
            <a:ext cx="8686800" cy="838200"/>
          </a:xfrm>
        </p:spPr>
        <p:txBody>
          <a:bodyPr>
            <a:normAutofit/>
          </a:bodyPr>
          <a:lstStyle/>
          <a:p>
            <a:pPr lvl="0" algn="ctr"/>
            <a:r>
              <a:rPr lang="en-US" b="1" dirty="0" smtClean="0">
                <a:solidFill>
                  <a:srgbClr val="FF0000"/>
                </a:solidFill>
              </a:rPr>
              <a:t>STILL </a:t>
            </a:r>
            <a:r>
              <a:rPr lang="en-US" b="1" dirty="0" err="1" smtClean="0">
                <a:solidFill>
                  <a:srgbClr val="FF0000"/>
                </a:solidFill>
              </a:rPr>
              <a:t>divideD</a:t>
            </a:r>
            <a:r>
              <a:rPr lang="en-US" b="1" dirty="0" smtClean="0">
                <a:solidFill>
                  <a:srgbClr val="FF0000"/>
                </a:solidFill>
              </a:rPr>
              <a:t>!</a:t>
            </a:r>
            <a:endParaRPr lang="en-US" dirty="0"/>
          </a:p>
        </p:txBody>
      </p:sp>
      <p:pic>
        <p:nvPicPr>
          <p:cNvPr id="3074" name="Picture 2" descr="Image resul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945193"/>
            <a:ext cx="2330598" cy="27474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3765413"/>
            <a:ext cx="1981200" cy="278258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6353" y="3916882"/>
            <a:ext cx="2170225" cy="273448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027545"/>
            <a:ext cx="2398558" cy="2410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5042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533400" y="1295400"/>
            <a:ext cx="8458200" cy="5181600"/>
          </a:xfrm>
        </p:spPr>
        <p:txBody>
          <a:bodyPr>
            <a:noAutofit/>
          </a:bodyPr>
          <a:lstStyle/>
          <a:p>
            <a:pPr marL="0" lvl="0" indent="0" hangingPunct="0">
              <a:buNone/>
            </a:pPr>
            <a:r>
              <a:rPr lang="en-US" sz="3600" i="1" dirty="0"/>
              <a:t>I pass through trials all the way, </a:t>
            </a:r>
            <a:endParaRPr lang="en-US" sz="3600" i="1" dirty="0" smtClean="0"/>
          </a:p>
          <a:p>
            <a:pPr marL="0" lvl="0" indent="0" hangingPunct="0">
              <a:buNone/>
            </a:pPr>
            <a:r>
              <a:rPr lang="en-US" sz="3600" i="1" dirty="0" smtClean="0"/>
              <a:t>With </a:t>
            </a:r>
            <a:r>
              <a:rPr lang="en-US" sz="3600" i="1" dirty="0"/>
              <a:t>sin and ills contending;</a:t>
            </a:r>
          </a:p>
          <a:p>
            <a:pPr marL="0" lvl="0" indent="0" hangingPunct="0">
              <a:buNone/>
            </a:pPr>
            <a:r>
              <a:rPr lang="en-US" sz="3600" i="1" dirty="0"/>
              <a:t>In patience I must bear each day </a:t>
            </a:r>
            <a:endParaRPr lang="en-US" sz="3600" i="1" dirty="0" smtClean="0"/>
          </a:p>
          <a:p>
            <a:pPr marL="0" lvl="0" indent="0" hangingPunct="0">
              <a:buNone/>
            </a:pPr>
            <a:r>
              <a:rPr lang="en-US" sz="3600" i="1" dirty="0" smtClean="0"/>
              <a:t>The </a:t>
            </a:r>
            <a:r>
              <a:rPr lang="en-US" sz="3600" i="1" dirty="0"/>
              <a:t>cross of God's own sending.</a:t>
            </a:r>
          </a:p>
          <a:p>
            <a:pPr marL="0" lvl="0" indent="0" hangingPunct="0">
              <a:buNone/>
            </a:pPr>
            <a:r>
              <a:rPr lang="en-US" sz="3600" i="1" dirty="0"/>
              <a:t>Oft in adversity I know not where to flee</a:t>
            </a:r>
          </a:p>
          <a:p>
            <a:pPr marL="0" lvl="0" indent="0" hangingPunct="0">
              <a:buNone/>
            </a:pPr>
            <a:r>
              <a:rPr lang="en-US" sz="3600" i="1" dirty="0"/>
              <a:t>When storms of woe my soul dismay; </a:t>
            </a:r>
            <a:endParaRPr lang="en-US" sz="3600" i="1" dirty="0" smtClean="0"/>
          </a:p>
          <a:p>
            <a:pPr marL="0" lvl="0" indent="0" hangingPunct="0">
              <a:buNone/>
            </a:pPr>
            <a:r>
              <a:rPr lang="en-US" sz="3600" i="1" dirty="0" smtClean="0"/>
              <a:t>I </a:t>
            </a:r>
            <a:r>
              <a:rPr lang="en-US" sz="3600" i="1" dirty="0"/>
              <a:t>pass through trials all the way.</a:t>
            </a:r>
          </a:p>
        </p:txBody>
      </p:sp>
    </p:spTree>
    <p:extLst>
      <p:ext uri="{BB962C8B-B14F-4D97-AF65-F5344CB8AC3E}">
        <p14:creationId xmlns:p14="http://schemas.microsoft.com/office/powerpoint/2010/main" val="11735380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533400" y="1295400"/>
            <a:ext cx="8458200" cy="5181600"/>
          </a:xfrm>
        </p:spPr>
        <p:txBody>
          <a:bodyPr>
            <a:noAutofit/>
          </a:bodyPr>
          <a:lstStyle/>
          <a:p>
            <a:pPr marL="0" lvl="0" indent="0" hangingPunct="0">
              <a:buNone/>
            </a:pPr>
            <a:r>
              <a:rPr lang="en-US" sz="3600" i="1" dirty="0"/>
              <a:t>Grim death pursues me all the way; Nowhere I rest securely.</a:t>
            </a:r>
          </a:p>
          <a:p>
            <a:pPr marL="0" lvl="0" indent="0" hangingPunct="0">
              <a:buNone/>
            </a:pPr>
            <a:r>
              <a:rPr lang="en-US" sz="3600" i="1" dirty="0"/>
              <a:t>He comes by night, he comes by day, </a:t>
            </a:r>
            <a:endParaRPr lang="en-US" sz="3600" i="1" dirty="0" smtClean="0"/>
          </a:p>
          <a:p>
            <a:pPr marL="0" lvl="0" indent="0" hangingPunct="0">
              <a:buNone/>
            </a:pPr>
            <a:r>
              <a:rPr lang="en-US" sz="3600" i="1" dirty="0" smtClean="0"/>
              <a:t>And </a:t>
            </a:r>
            <a:r>
              <a:rPr lang="en-US" sz="3600" i="1" dirty="0"/>
              <a:t>takes his prey most surely.</a:t>
            </a:r>
          </a:p>
          <a:p>
            <a:pPr marL="0" lvl="0" indent="0" hangingPunct="0">
              <a:buNone/>
            </a:pPr>
            <a:r>
              <a:rPr lang="en-US" sz="3600" i="1" dirty="0"/>
              <a:t>A failing breath, and I </a:t>
            </a:r>
            <a:endParaRPr lang="en-US" sz="3600" i="1" dirty="0" smtClean="0"/>
          </a:p>
          <a:p>
            <a:pPr marL="0" lvl="0" indent="0" hangingPunct="0">
              <a:buNone/>
            </a:pPr>
            <a:r>
              <a:rPr lang="en-US" sz="3600" i="1" dirty="0" smtClean="0"/>
              <a:t>In </a:t>
            </a:r>
            <a:r>
              <a:rPr lang="en-US" sz="3600" i="1" dirty="0"/>
              <a:t>death's strong grasp may lie</a:t>
            </a:r>
          </a:p>
          <a:p>
            <a:pPr marL="0" lvl="0" indent="0" hangingPunct="0">
              <a:buNone/>
            </a:pPr>
            <a:r>
              <a:rPr lang="en-US" sz="3600" i="1" dirty="0"/>
              <a:t>To face eternity today. </a:t>
            </a:r>
            <a:endParaRPr lang="en-US" sz="3600" i="1" dirty="0" smtClean="0"/>
          </a:p>
          <a:p>
            <a:pPr marL="0" lvl="0" indent="0" hangingPunct="0">
              <a:buNone/>
            </a:pPr>
            <a:r>
              <a:rPr lang="en-US" sz="3600" i="1" dirty="0" smtClean="0"/>
              <a:t>Grim </a:t>
            </a:r>
            <a:r>
              <a:rPr lang="en-US" sz="3600" i="1" dirty="0"/>
              <a:t>death pursues me all the way.</a:t>
            </a:r>
          </a:p>
          <a:p>
            <a:pPr marL="0" lvl="0" indent="0" hangingPunct="0">
              <a:buNone/>
            </a:pPr>
            <a:r>
              <a:rPr lang="en-US" sz="3600" i="1" dirty="0" smtClean="0"/>
              <a:t>.</a:t>
            </a:r>
            <a:endParaRPr lang="en-US" sz="3600" i="1" dirty="0"/>
          </a:p>
        </p:txBody>
      </p:sp>
    </p:spTree>
    <p:extLst>
      <p:ext uri="{BB962C8B-B14F-4D97-AF65-F5344CB8AC3E}">
        <p14:creationId xmlns:p14="http://schemas.microsoft.com/office/powerpoint/2010/main" val="18233560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533400" y="1295400"/>
            <a:ext cx="8458200" cy="5181600"/>
          </a:xfrm>
        </p:spPr>
        <p:txBody>
          <a:bodyPr>
            <a:noAutofit/>
          </a:bodyPr>
          <a:lstStyle/>
          <a:p>
            <a:pPr marL="0" lvl="0" indent="0" hangingPunct="0">
              <a:buNone/>
            </a:pPr>
            <a:r>
              <a:rPr lang="en-US" sz="3600" i="1" dirty="0"/>
              <a:t>I walk with angels all the way; </a:t>
            </a:r>
            <a:endParaRPr lang="en-US" sz="3600" i="1" dirty="0" smtClean="0"/>
          </a:p>
          <a:p>
            <a:pPr marL="0" lvl="0" indent="0" hangingPunct="0">
              <a:buNone/>
            </a:pPr>
            <a:r>
              <a:rPr lang="en-US" sz="3600" i="1" dirty="0" smtClean="0"/>
              <a:t>They </a:t>
            </a:r>
            <a:r>
              <a:rPr lang="en-US" sz="3600" i="1" dirty="0"/>
              <a:t>shield me and befriend me.</a:t>
            </a:r>
          </a:p>
          <a:p>
            <a:pPr marL="0" lvl="0" indent="0" hangingPunct="0">
              <a:buNone/>
            </a:pPr>
            <a:r>
              <a:rPr lang="en-US" sz="3600" i="1" dirty="0"/>
              <a:t>All Satan's </a:t>
            </a:r>
            <a:r>
              <a:rPr lang="en-US" sz="3600" i="1" dirty="0" err="1"/>
              <a:t>pow'r</a:t>
            </a:r>
            <a:r>
              <a:rPr lang="en-US" sz="3600" i="1" dirty="0"/>
              <a:t> is held at bay </a:t>
            </a:r>
            <a:endParaRPr lang="en-US" sz="3600" i="1" dirty="0" smtClean="0"/>
          </a:p>
          <a:p>
            <a:pPr marL="0" lvl="0" indent="0" hangingPunct="0">
              <a:buNone/>
            </a:pPr>
            <a:r>
              <a:rPr lang="en-US" sz="3600" i="1" dirty="0" smtClean="0"/>
              <a:t>When </a:t>
            </a:r>
            <a:r>
              <a:rPr lang="en-US" sz="3600" i="1" dirty="0" err="1"/>
              <a:t>heav'nly</a:t>
            </a:r>
            <a:r>
              <a:rPr lang="en-US" sz="3600" i="1" dirty="0"/>
              <a:t> hosts attend me.</a:t>
            </a:r>
          </a:p>
          <a:p>
            <a:pPr marL="0" lvl="0" indent="0" hangingPunct="0">
              <a:buNone/>
            </a:pPr>
            <a:r>
              <a:rPr lang="en-US" sz="3600" i="1" dirty="0"/>
              <a:t>They are my sure defense; </a:t>
            </a:r>
            <a:endParaRPr lang="en-US" sz="3600" i="1" dirty="0" smtClean="0"/>
          </a:p>
          <a:p>
            <a:pPr marL="0" lvl="0" indent="0" hangingPunct="0">
              <a:buNone/>
            </a:pPr>
            <a:r>
              <a:rPr lang="en-US" sz="3600" i="1" dirty="0" smtClean="0"/>
              <a:t>All </a:t>
            </a:r>
            <a:r>
              <a:rPr lang="en-US" sz="3600" i="1" dirty="0"/>
              <a:t>fear and sorrow, hence!</a:t>
            </a:r>
          </a:p>
          <a:p>
            <a:pPr marL="0" lvl="0" indent="0" hangingPunct="0">
              <a:buNone/>
            </a:pPr>
            <a:r>
              <a:rPr lang="en-US" sz="3600" i="1" dirty="0"/>
              <a:t>Unharmed by foes, do what they may</a:t>
            </a:r>
            <a:r>
              <a:rPr lang="en-US" sz="3600" i="1" dirty="0" smtClean="0"/>
              <a:t>,</a:t>
            </a:r>
          </a:p>
          <a:p>
            <a:pPr marL="0" lvl="0" indent="0" hangingPunct="0">
              <a:buNone/>
            </a:pPr>
            <a:r>
              <a:rPr lang="en-US" sz="3600" i="1" dirty="0" smtClean="0"/>
              <a:t>I </a:t>
            </a:r>
            <a:r>
              <a:rPr lang="en-US" sz="3600" i="1" dirty="0"/>
              <a:t>walk with angels all the way.</a:t>
            </a:r>
          </a:p>
          <a:p>
            <a:pPr marL="0" lvl="0" indent="0" hangingPunct="0">
              <a:buNone/>
            </a:pPr>
            <a:r>
              <a:rPr lang="en-US" sz="3600" i="1" dirty="0" smtClean="0"/>
              <a:t>.</a:t>
            </a:r>
            <a:endParaRPr lang="en-US" sz="3600" i="1" dirty="0"/>
          </a:p>
          <a:p>
            <a:pPr marL="0" lvl="0" indent="0" hangingPunct="0">
              <a:buNone/>
            </a:pPr>
            <a:r>
              <a:rPr lang="en-US" sz="3600" i="1" dirty="0" smtClean="0"/>
              <a:t>.</a:t>
            </a:r>
            <a:endParaRPr lang="en-US" sz="3600" i="1" dirty="0"/>
          </a:p>
        </p:txBody>
      </p:sp>
    </p:spTree>
    <p:extLst>
      <p:ext uri="{BB962C8B-B14F-4D97-AF65-F5344CB8AC3E}">
        <p14:creationId xmlns:p14="http://schemas.microsoft.com/office/powerpoint/2010/main" val="26690391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533400" y="1295400"/>
            <a:ext cx="8458200" cy="5181600"/>
          </a:xfrm>
        </p:spPr>
        <p:txBody>
          <a:bodyPr>
            <a:noAutofit/>
          </a:bodyPr>
          <a:lstStyle/>
          <a:p>
            <a:pPr marL="0" lvl="0" indent="0" hangingPunct="0">
              <a:buNone/>
            </a:pPr>
            <a:r>
              <a:rPr lang="en-US" sz="3600" i="1" dirty="0"/>
              <a:t>I walk with Jesus all the way; </a:t>
            </a:r>
            <a:endParaRPr lang="en-US" sz="3600" i="1" dirty="0" smtClean="0"/>
          </a:p>
          <a:p>
            <a:pPr marL="0" lvl="0" indent="0" hangingPunct="0">
              <a:buNone/>
            </a:pPr>
            <a:r>
              <a:rPr lang="en-US" sz="3600" i="1" dirty="0" smtClean="0"/>
              <a:t>His </a:t>
            </a:r>
            <a:r>
              <a:rPr lang="en-US" sz="3600" i="1" dirty="0"/>
              <a:t>guidance never fails me.</a:t>
            </a:r>
          </a:p>
          <a:p>
            <a:pPr marL="0" lvl="0" indent="0" hangingPunct="0">
              <a:buNone/>
            </a:pPr>
            <a:r>
              <a:rPr lang="en-US" sz="3600" i="1" dirty="0"/>
              <a:t>He takes my </a:t>
            </a:r>
            <a:r>
              <a:rPr lang="en-US" sz="3600" i="1" dirty="0" err="1"/>
              <a:t>ev'ry</a:t>
            </a:r>
            <a:r>
              <a:rPr lang="en-US" sz="3600" i="1" dirty="0"/>
              <a:t> fear </a:t>
            </a:r>
            <a:r>
              <a:rPr lang="en-US" sz="3600" i="1" dirty="0" smtClean="0"/>
              <a:t>away</a:t>
            </a:r>
          </a:p>
          <a:p>
            <a:pPr marL="0" lvl="0" indent="0" hangingPunct="0">
              <a:buNone/>
            </a:pPr>
            <a:r>
              <a:rPr lang="en-US" sz="3600" i="1" dirty="0" smtClean="0"/>
              <a:t>When </a:t>
            </a:r>
            <a:r>
              <a:rPr lang="en-US" sz="3600" i="1" dirty="0"/>
              <a:t>Satan's </a:t>
            </a:r>
            <a:r>
              <a:rPr lang="en-US" sz="3600" i="1" dirty="0" err="1"/>
              <a:t>pow'r</a:t>
            </a:r>
            <a:r>
              <a:rPr lang="en-US" sz="3600" i="1" dirty="0"/>
              <a:t> assails me,</a:t>
            </a:r>
          </a:p>
          <a:p>
            <a:pPr marL="0" lvl="0" indent="0" hangingPunct="0">
              <a:buNone/>
            </a:pPr>
            <a:r>
              <a:rPr lang="en-US" sz="3600" i="1" dirty="0"/>
              <a:t>And, by his footsteps led</a:t>
            </a:r>
            <a:r>
              <a:rPr lang="en-US" sz="3600" i="1" dirty="0" smtClean="0"/>
              <a:t>,</a:t>
            </a:r>
          </a:p>
          <a:p>
            <a:pPr marL="0" lvl="0" indent="0" hangingPunct="0">
              <a:buNone/>
            </a:pPr>
            <a:r>
              <a:rPr lang="en-US" sz="3600" i="1" dirty="0" smtClean="0"/>
              <a:t>My </a:t>
            </a:r>
            <a:r>
              <a:rPr lang="en-US" sz="3600" i="1" dirty="0"/>
              <a:t>path I safely tread.</a:t>
            </a:r>
          </a:p>
          <a:p>
            <a:pPr marL="0" lvl="0" indent="0" hangingPunct="0">
              <a:buNone/>
            </a:pPr>
            <a:r>
              <a:rPr lang="en-US" sz="3600" i="1" dirty="0"/>
              <a:t>In spite of ills that threaten may</a:t>
            </a:r>
            <a:r>
              <a:rPr lang="en-US" sz="3600" i="1" dirty="0" smtClean="0"/>
              <a:t>,</a:t>
            </a:r>
          </a:p>
          <a:p>
            <a:pPr marL="0" lvl="0" indent="0" hangingPunct="0">
              <a:buNone/>
            </a:pPr>
            <a:r>
              <a:rPr lang="en-US" sz="3600" i="1" dirty="0" smtClean="0"/>
              <a:t>I </a:t>
            </a:r>
            <a:r>
              <a:rPr lang="en-US" sz="3600" i="1" dirty="0"/>
              <a:t>walk with Jesus all the way.</a:t>
            </a:r>
          </a:p>
          <a:p>
            <a:pPr marL="0" lvl="0" indent="0" hangingPunct="0">
              <a:buNone/>
            </a:pPr>
            <a:r>
              <a:rPr lang="en-US" sz="3600" i="1" dirty="0" smtClean="0"/>
              <a:t>.</a:t>
            </a:r>
            <a:endParaRPr lang="en-US" sz="3600" i="1" dirty="0"/>
          </a:p>
          <a:p>
            <a:pPr marL="0" lvl="0" indent="0" hangingPunct="0">
              <a:buNone/>
            </a:pPr>
            <a:r>
              <a:rPr lang="en-US" sz="3600" i="1" dirty="0" smtClean="0"/>
              <a:t>.</a:t>
            </a:r>
            <a:endParaRPr lang="en-US" sz="3600" i="1" dirty="0"/>
          </a:p>
          <a:p>
            <a:pPr marL="0" lvl="0" indent="0" hangingPunct="0">
              <a:buNone/>
            </a:pPr>
            <a:r>
              <a:rPr lang="en-US" sz="3600" i="1" dirty="0" smtClean="0"/>
              <a:t>.</a:t>
            </a:r>
            <a:endParaRPr lang="en-US" sz="3600" i="1" dirty="0"/>
          </a:p>
        </p:txBody>
      </p:sp>
    </p:spTree>
    <p:extLst>
      <p:ext uri="{BB962C8B-B14F-4D97-AF65-F5344CB8AC3E}">
        <p14:creationId xmlns:p14="http://schemas.microsoft.com/office/powerpoint/2010/main" val="3668775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533400" y="1295400"/>
            <a:ext cx="8458200" cy="5181600"/>
          </a:xfrm>
        </p:spPr>
        <p:txBody>
          <a:bodyPr>
            <a:noAutofit/>
          </a:bodyPr>
          <a:lstStyle/>
          <a:p>
            <a:pPr marL="0" lvl="0" indent="0" hangingPunct="0">
              <a:buNone/>
            </a:pPr>
            <a:r>
              <a:rPr lang="en-US" sz="3600" i="1" dirty="0"/>
              <a:t>My walk is </a:t>
            </a:r>
            <a:r>
              <a:rPr lang="en-US" sz="3600" i="1" dirty="0" err="1"/>
              <a:t>heav'nward</a:t>
            </a:r>
            <a:r>
              <a:rPr lang="en-US" sz="3600" i="1" dirty="0"/>
              <a:t> all the way; </a:t>
            </a:r>
            <a:endParaRPr lang="en-US" sz="3600" i="1" dirty="0" smtClean="0"/>
          </a:p>
          <a:p>
            <a:pPr marL="0" lvl="0" indent="0" hangingPunct="0">
              <a:buNone/>
            </a:pPr>
            <a:r>
              <a:rPr lang="en-US" sz="3600" i="1" dirty="0" smtClean="0"/>
              <a:t>Await</a:t>
            </a:r>
            <a:r>
              <a:rPr lang="en-US" sz="3600" i="1" dirty="0"/>
              <a:t>, my soul, the morrow,</a:t>
            </a:r>
          </a:p>
          <a:p>
            <a:pPr marL="0" lvl="0" indent="0" hangingPunct="0">
              <a:buNone/>
            </a:pPr>
            <a:r>
              <a:rPr lang="en-US" sz="3600" i="1" dirty="0"/>
              <a:t>When you farewell can gladly </a:t>
            </a:r>
            <a:r>
              <a:rPr lang="en-US" sz="3600" i="1" dirty="0" smtClean="0"/>
              <a:t>say</a:t>
            </a:r>
          </a:p>
          <a:p>
            <a:pPr marL="0" lvl="0" indent="0" hangingPunct="0">
              <a:buNone/>
            </a:pPr>
            <a:r>
              <a:rPr lang="en-US" sz="3600" i="1" dirty="0" smtClean="0"/>
              <a:t>To </a:t>
            </a:r>
            <a:r>
              <a:rPr lang="en-US" sz="3600" i="1" dirty="0"/>
              <a:t>all your sin and sorrow.</a:t>
            </a:r>
          </a:p>
          <a:p>
            <a:pPr marL="0" lvl="0" indent="0" hangingPunct="0">
              <a:buNone/>
            </a:pPr>
            <a:r>
              <a:rPr lang="en-US" sz="3600" i="1" dirty="0"/>
              <a:t>All worldly pomp, </a:t>
            </a:r>
            <a:r>
              <a:rPr lang="en-US" sz="3600" i="1" dirty="0" err="1"/>
              <a:t>begone</a:t>
            </a:r>
            <a:r>
              <a:rPr lang="en-US" sz="3600" i="1" dirty="0" smtClean="0"/>
              <a:t>!</a:t>
            </a:r>
          </a:p>
          <a:p>
            <a:pPr marL="0" lvl="0" indent="0" hangingPunct="0">
              <a:buNone/>
            </a:pPr>
            <a:r>
              <a:rPr lang="en-US" sz="3600" i="1" dirty="0" smtClean="0"/>
              <a:t>To </a:t>
            </a:r>
            <a:r>
              <a:rPr lang="en-US" sz="3600" i="1" dirty="0" err="1"/>
              <a:t>heav'n</a:t>
            </a:r>
            <a:r>
              <a:rPr lang="en-US" sz="3600" i="1" dirty="0"/>
              <a:t> I now press on.</a:t>
            </a:r>
          </a:p>
          <a:p>
            <a:pPr marL="0" lvl="0" indent="0" hangingPunct="0">
              <a:buNone/>
            </a:pPr>
            <a:r>
              <a:rPr lang="en-US" sz="3600" i="1" dirty="0"/>
              <a:t>For all the world I would not stay</a:t>
            </a:r>
            <a:r>
              <a:rPr lang="en-US" sz="3600" i="1" dirty="0" smtClean="0"/>
              <a:t>;</a:t>
            </a:r>
          </a:p>
          <a:p>
            <a:pPr marL="0" lvl="0" indent="0" hangingPunct="0">
              <a:buNone/>
            </a:pPr>
            <a:r>
              <a:rPr lang="en-US" sz="3600" i="1" dirty="0" smtClean="0"/>
              <a:t>My </a:t>
            </a:r>
            <a:r>
              <a:rPr lang="en-US" sz="3600" i="1" dirty="0"/>
              <a:t>walk is </a:t>
            </a:r>
            <a:r>
              <a:rPr lang="en-US" sz="3600" i="1" dirty="0" err="1"/>
              <a:t>heav'nward</a:t>
            </a:r>
            <a:r>
              <a:rPr lang="en-US" sz="3600" i="1" dirty="0"/>
              <a:t> all the way.	.</a:t>
            </a:r>
          </a:p>
          <a:p>
            <a:pPr marL="0" lvl="0" indent="0" hangingPunct="0">
              <a:buNone/>
            </a:pPr>
            <a:r>
              <a:rPr lang="en-US" sz="3600" i="1" dirty="0" smtClean="0"/>
              <a:t>.</a:t>
            </a:r>
            <a:endParaRPr lang="en-US" sz="3600" i="1" dirty="0"/>
          </a:p>
          <a:p>
            <a:pPr marL="0" lvl="0" indent="0" hangingPunct="0">
              <a:buNone/>
            </a:pPr>
            <a:r>
              <a:rPr lang="en-US" sz="3600" i="1" dirty="0" smtClean="0"/>
              <a:t>.</a:t>
            </a:r>
            <a:endParaRPr lang="en-US" sz="3600" i="1" dirty="0"/>
          </a:p>
          <a:p>
            <a:pPr marL="0" lvl="0" indent="0" hangingPunct="0">
              <a:buNone/>
            </a:pPr>
            <a:r>
              <a:rPr lang="en-US" sz="3600" i="1" dirty="0" smtClean="0"/>
              <a:t>.</a:t>
            </a:r>
            <a:endParaRPr lang="en-US" sz="3600" i="1" dirty="0"/>
          </a:p>
        </p:txBody>
      </p:sp>
    </p:spTree>
    <p:extLst>
      <p:ext uri="{BB962C8B-B14F-4D97-AF65-F5344CB8AC3E}">
        <p14:creationId xmlns:p14="http://schemas.microsoft.com/office/powerpoint/2010/main" val="8609421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304800" y="1600200"/>
            <a:ext cx="8458200" cy="5181600"/>
          </a:xfrm>
        </p:spPr>
        <p:txBody>
          <a:bodyPr>
            <a:noAutofit/>
          </a:bodyPr>
          <a:lstStyle/>
          <a:p>
            <a:pPr marL="0" lvl="0" indent="0" hangingPunct="0">
              <a:buNone/>
            </a:pPr>
            <a:r>
              <a:rPr lang="en-US" sz="3600" i="1" dirty="0"/>
              <a:t>Underline some of your favorite Scriptural truths which you find confessed in these verses.  In one sentence provide what you believe could serve as a summary of the thoughts expressed by the author in this hymn.  </a:t>
            </a:r>
            <a:r>
              <a:rPr lang="en-US" sz="3600" i="1" dirty="0" smtClean="0"/>
              <a:t>________________________________________________________________________</a:t>
            </a:r>
            <a:endParaRPr lang="en-US" sz="3600" i="1" dirty="0"/>
          </a:p>
          <a:p>
            <a:pPr marL="0" lvl="0" indent="0" hangingPunct="0">
              <a:buNone/>
            </a:pPr>
            <a:r>
              <a:rPr lang="en-US" sz="3600" i="1" dirty="0" smtClean="0"/>
              <a:t> </a:t>
            </a:r>
            <a:endParaRPr lang="en-US" sz="3600" i="1" dirty="0"/>
          </a:p>
        </p:txBody>
      </p:sp>
    </p:spTree>
    <p:extLst>
      <p:ext uri="{BB962C8B-B14F-4D97-AF65-F5344CB8AC3E}">
        <p14:creationId xmlns:p14="http://schemas.microsoft.com/office/powerpoint/2010/main" val="9459296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Focusing our thoughts</a:t>
            </a:r>
            <a:endParaRPr lang="en-US" dirty="0"/>
          </a:p>
        </p:txBody>
      </p:sp>
      <p:sp>
        <p:nvSpPr>
          <p:cNvPr id="3" name="Content Placeholder 2"/>
          <p:cNvSpPr>
            <a:spLocks noGrp="1"/>
          </p:cNvSpPr>
          <p:nvPr>
            <p:ph idx="1"/>
          </p:nvPr>
        </p:nvSpPr>
        <p:spPr>
          <a:xfrm>
            <a:off x="304800" y="1447800"/>
            <a:ext cx="8458200" cy="5334000"/>
          </a:xfrm>
        </p:spPr>
        <p:txBody>
          <a:bodyPr>
            <a:noAutofit/>
          </a:bodyPr>
          <a:lstStyle/>
          <a:p>
            <a:pPr marL="514350" indent="-514350" hangingPunct="0">
              <a:buClr>
                <a:schemeClr val="tx1"/>
              </a:buClr>
              <a:buFont typeface="+mj-lt"/>
              <a:buAutoNum type="arabicPeriod"/>
            </a:pPr>
            <a:r>
              <a:rPr lang="en-US" dirty="0" smtClean="0"/>
              <a:t>The </a:t>
            </a:r>
            <a:r>
              <a:rPr lang="en-US" dirty="0"/>
              <a:t>person who perseveres in faith does so only through God’s gracious preservation; the believer’s perseverance is a work of divine grace and omnipotence</a:t>
            </a:r>
            <a:r>
              <a:rPr lang="en-US" dirty="0" smtClean="0"/>
              <a:t>.</a:t>
            </a:r>
          </a:p>
          <a:p>
            <a:pPr marL="514350" indent="-514350" hangingPunct="0">
              <a:buClr>
                <a:schemeClr val="tx1"/>
              </a:buClr>
              <a:buFont typeface="+mj-lt"/>
              <a:buAutoNum type="arabicPeriod"/>
            </a:pPr>
            <a:endParaRPr lang="en-US" dirty="0" smtClean="0"/>
          </a:p>
          <a:p>
            <a:pPr marL="514350" lvl="0" indent="-514350" hangingPunct="0">
              <a:buClr>
                <a:schemeClr val="tx1"/>
              </a:buClr>
              <a:buFont typeface="+mj-lt"/>
              <a:buAutoNum type="arabicPeriod"/>
            </a:pPr>
            <a:r>
              <a:rPr lang="en-US" dirty="0" smtClean="0"/>
              <a:t>The </a:t>
            </a:r>
            <a:r>
              <a:rPr lang="en-US" dirty="0"/>
              <a:t>person that falls from faith does so through his own fault; the cause of unbelief is in every case rejection of God’s Word and resistance to the operation of the Holy Spirit through the Word</a:t>
            </a:r>
            <a:r>
              <a:rPr lang="en-US" dirty="0" smtClean="0"/>
              <a:t>.</a:t>
            </a:r>
            <a:endParaRPr lang="en-US" sz="3600" i="1" dirty="0"/>
          </a:p>
        </p:txBody>
      </p:sp>
    </p:spTree>
    <p:extLst>
      <p:ext uri="{BB962C8B-B14F-4D97-AF65-F5344CB8AC3E}">
        <p14:creationId xmlns:p14="http://schemas.microsoft.com/office/powerpoint/2010/main" val="5743852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Laying the foundation</a:t>
            </a:r>
            <a:endParaRPr lang="en-US" dirty="0"/>
          </a:p>
        </p:txBody>
      </p:sp>
      <p:sp>
        <p:nvSpPr>
          <p:cNvPr id="3" name="Content Placeholder 2"/>
          <p:cNvSpPr>
            <a:spLocks noGrp="1"/>
          </p:cNvSpPr>
          <p:nvPr>
            <p:ph idx="1"/>
          </p:nvPr>
        </p:nvSpPr>
        <p:spPr>
          <a:xfrm>
            <a:off x="304800" y="1600200"/>
            <a:ext cx="8458200" cy="5181600"/>
          </a:xfrm>
        </p:spPr>
        <p:txBody>
          <a:bodyPr>
            <a:noAutofit/>
          </a:bodyPr>
          <a:lstStyle/>
          <a:p>
            <a:pPr marL="0" lvl="0" indent="0" hangingPunct="0">
              <a:buNone/>
            </a:pPr>
            <a:r>
              <a:rPr lang="en-US" sz="3600" i="1" dirty="0"/>
              <a:t>The Scriptures present us with two sets of passages </a:t>
            </a:r>
            <a:r>
              <a:rPr lang="en-US" sz="3600" i="1" dirty="0" smtClean="0"/>
              <a:t>regarding whether a believer can fall from grace which </a:t>
            </a:r>
            <a:r>
              <a:rPr lang="en-US" sz="3600" i="1" dirty="0"/>
              <a:t>reason finds it difficult to harmonize.  In the following columns we see how they stand in sharp contrast to each other</a:t>
            </a:r>
            <a:r>
              <a:rPr lang="en-US" sz="3600" i="1" dirty="0" smtClean="0"/>
              <a:t>.</a:t>
            </a:r>
            <a:endParaRPr lang="en-US" sz="3600" i="1" dirty="0"/>
          </a:p>
        </p:txBody>
      </p:sp>
    </p:spTree>
    <p:extLst>
      <p:ext uri="{BB962C8B-B14F-4D97-AF65-F5344CB8AC3E}">
        <p14:creationId xmlns:p14="http://schemas.microsoft.com/office/powerpoint/2010/main" val="41973137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533400" y="1350497"/>
          <a:ext cx="8229600" cy="4946995"/>
        </p:xfrm>
        <a:graphic>
          <a:graphicData uri="http://schemas.openxmlformats.org/drawingml/2006/table">
            <a:tbl>
              <a:tblPr firstRow="1" firstCol="1" bandRow="1">
                <a:tableStyleId>{5C22544A-7EE6-4342-B048-85BDC9FD1C3A}</a:tableStyleId>
              </a:tblPr>
              <a:tblGrid>
                <a:gridCol w="4114800">
                  <a:extLst>
                    <a:ext uri="{9D8B030D-6E8A-4147-A177-3AD203B41FA5}">
                      <a16:colId xmlns:a16="http://schemas.microsoft.com/office/drawing/2014/main" val="895503426"/>
                    </a:ext>
                  </a:extLst>
                </a:gridCol>
                <a:gridCol w="4114800">
                  <a:extLst>
                    <a:ext uri="{9D8B030D-6E8A-4147-A177-3AD203B41FA5}">
                      <a16:colId xmlns:a16="http://schemas.microsoft.com/office/drawing/2014/main" val="3638232970"/>
                    </a:ext>
                  </a:extLst>
                </a:gridCol>
              </a:tblGrid>
              <a:tr h="527266">
                <a:tc>
                  <a:txBody>
                    <a:bodyPr/>
                    <a:lstStyle/>
                    <a:p>
                      <a:pPr algn="ctr" fontAlgn="base" hangingPunct="0">
                        <a:spcAft>
                          <a:spcPts val="0"/>
                        </a:spcAft>
                      </a:pPr>
                      <a:r>
                        <a:rPr lang="en-US" sz="1400" baseline="0" dirty="0">
                          <a:solidFill>
                            <a:schemeClr val="tx1"/>
                          </a:solidFill>
                          <a:effectLst/>
                        </a:rPr>
                        <a:t>God’s promises to preserve</a:t>
                      </a:r>
                    </a:p>
                    <a:p>
                      <a:pPr algn="ctr" fontAlgn="base" hangingPunct="0">
                        <a:spcAft>
                          <a:spcPts val="0"/>
                        </a:spcAft>
                      </a:pPr>
                      <a:r>
                        <a:rPr lang="en-US" sz="1400" baseline="0" dirty="0">
                          <a:solidFill>
                            <a:schemeClr val="tx1"/>
                          </a:solidFill>
                          <a:effectLst/>
                        </a:rPr>
                        <a:t>believers in the faith!</a:t>
                      </a:r>
                      <a:endParaRPr lang="en-US" sz="1400" baseline="0" dirty="0">
                        <a:solidFill>
                          <a:schemeClr val="tx1"/>
                        </a:solidFill>
                        <a:effectLst/>
                        <a:latin typeface="Calibri" panose="020F0502020204030204" pitchFamily="34" charset="0"/>
                      </a:endParaRPr>
                    </a:p>
                  </a:txBody>
                  <a:tcPr marL="63119" marR="63119" marT="0" marB="0"/>
                </a:tc>
                <a:tc>
                  <a:txBody>
                    <a:bodyPr/>
                    <a:lstStyle/>
                    <a:p>
                      <a:pPr marL="105410" marR="0" indent="57150" algn="ctr" fontAlgn="base" hangingPunct="0">
                        <a:spcBef>
                          <a:spcPts val="0"/>
                        </a:spcBef>
                        <a:spcAft>
                          <a:spcPts val="0"/>
                        </a:spcAft>
                      </a:pPr>
                      <a:r>
                        <a:rPr lang="en-US" sz="1400" baseline="0" dirty="0">
                          <a:solidFill>
                            <a:schemeClr val="tx1"/>
                          </a:solidFill>
                          <a:effectLst/>
                        </a:rPr>
                        <a:t>God’s warnings to believers against</a:t>
                      </a:r>
                    </a:p>
                    <a:p>
                      <a:pPr marL="105410" marR="0" algn="ctr" fontAlgn="base" hangingPunct="0">
                        <a:spcBef>
                          <a:spcPts val="0"/>
                        </a:spcBef>
                        <a:spcAft>
                          <a:spcPts val="0"/>
                        </a:spcAft>
                      </a:pPr>
                      <a:r>
                        <a:rPr lang="en-US" sz="1400" baseline="0" dirty="0">
                          <a:solidFill>
                            <a:schemeClr val="tx1"/>
                          </a:solidFill>
                          <a:effectLst/>
                        </a:rPr>
                        <a:t>falling from the faith!</a:t>
                      </a:r>
                    </a:p>
                    <a:p>
                      <a:pPr marL="0" marR="0" hangingPunct="0">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63119" marR="63119" marT="0" marB="0">
                    <a:solidFill>
                      <a:schemeClr val="accent6">
                        <a:lumMod val="20000"/>
                        <a:lumOff val="80000"/>
                      </a:schemeClr>
                    </a:solidFill>
                  </a:tcPr>
                </a:tc>
                <a:extLst>
                  <a:ext uri="{0D108BD9-81ED-4DB2-BD59-A6C34878D82A}">
                    <a16:rowId xmlns:a16="http://schemas.microsoft.com/office/drawing/2014/main" val="420390662"/>
                  </a:ext>
                </a:extLst>
              </a:tr>
              <a:tr h="1504660">
                <a:tc>
                  <a:txBody>
                    <a:bodyPr/>
                    <a:lstStyle/>
                    <a:p>
                      <a:pPr marL="0" marR="0" lvl="0" indent="0" algn="just" fontAlgn="base" hangingPunct="0">
                        <a:lnSpc>
                          <a:spcPct val="107000"/>
                        </a:lnSpc>
                        <a:spcBef>
                          <a:spcPts val="0"/>
                        </a:spcBef>
                        <a:spcAft>
                          <a:spcPts val="0"/>
                        </a:spcAft>
                        <a:buFontTx/>
                        <a:buNone/>
                        <a:tabLst>
                          <a:tab pos="457200" algn="l"/>
                        </a:tabLst>
                      </a:pPr>
                      <a:r>
                        <a:rPr lang="en-US" sz="1400" baseline="0" dirty="0">
                          <a:solidFill>
                            <a:schemeClr val="tx1"/>
                          </a:solidFill>
                          <a:effectLst/>
                        </a:rPr>
                        <a:t>No temptation has seized you except what is common to man. And God is faithful; he will not let you be tempted beyond what you can bear. But when you are tempted, he will also provide a way out so that you can stand up under it. (1 Corinthians 10:13</a:t>
                      </a:r>
                      <a:r>
                        <a:rPr lang="en-US" sz="1400" baseline="0" dirty="0" smtClean="0">
                          <a:solidFill>
                            <a:schemeClr val="tx1"/>
                          </a:solidFill>
                          <a:effectLst/>
                        </a:rPr>
                        <a:t>)</a:t>
                      </a:r>
                      <a:endParaRPr lang="en-US" sz="14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119" marR="63119" marT="0" marB="0"/>
                </a:tc>
                <a:tc>
                  <a:txBody>
                    <a:bodyPr/>
                    <a:lstStyle/>
                    <a:p>
                      <a:pPr marL="0" marR="0" lvl="0" indent="0" algn="just" fontAlgn="base" hangingPunct="0">
                        <a:lnSpc>
                          <a:spcPct val="107000"/>
                        </a:lnSpc>
                        <a:spcBef>
                          <a:spcPts val="0"/>
                        </a:spcBef>
                        <a:spcAft>
                          <a:spcPts val="0"/>
                        </a:spcAft>
                        <a:buFontTx/>
                        <a:buNone/>
                        <a:tabLst>
                          <a:tab pos="457200" algn="l"/>
                        </a:tabLst>
                      </a:pPr>
                      <a:r>
                        <a:rPr lang="en-US" sz="1400" b="1" i="0" baseline="0" dirty="0">
                          <a:effectLst/>
                        </a:rPr>
                        <a:t>So, if you think you are standing firm, be careful that you don't fall! (1 Corinthians 10:12</a:t>
                      </a:r>
                      <a:r>
                        <a:rPr lang="en-US" sz="1400" b="1" i="0" baseline="0" dirty="0" smtClean="0">
                          <a:effectLst/>
                        </a:rPr>
                        <a:t>)</a:t>
                      </a:r>
                      <a:r>
                        <a:rPr lang="en-US" sz="1400" b="1" i="0" baseline="0" dirty="0">
                          <a:effectLst/>
                        </a:rPr>
                        <a:t> </a:t>
                      </a:r>
                      <a:endParaRPr lang="en-US" sz="1400" b="1" i="0" baseline="0" dirty="0">
                        <a:effectLst/>
                        <a:latin typeface="Times New Roman" panose="02020603050405020304" pitchFamily="18" charset="0"/>
                        <a:ea typeface="Times New Roman" panose="02020603050405020304" pitchFamily="18" charset="0"/>
                      </a:endParaRPr>
                    </a:p>
                  </a:txBody>
                  <a:tcPr marL="63119" marR="63119" marT="0" marB="0"/>
                </a:tc>
                <a:extLst>
                  <a:ext uri="{0D108BD9-81ED-4DB2-BD59-A6C34878D82A}">
                    <a16:rowId xmlns:a16="http://schemas.microsoft.com/office/drawing/2014/main" val="435057418"/>
                  </a:ext>
                </a:extLst>
              </a:tr>
              <a:tr h="1316577">
                <a:tc>
                  <a:txBody>
                    <a:bodyPr/>
                    <a:lstStyle/>
                    <a:p>
                      <a:pPr marL="0" marR="0" indent="0" algn="just" fontAlgn="base" hangingPunct="0">
                        <a:lnSpc>
                          <a:spcPct val="107000"/>
                        </a:lnSpc>
                        <a:spcBef>
                          <a:spcPts val="0"/>
                        </a:spcBef>
                        <a:spcAft>
                          <a:spcPts val="0"/>
                        </a:spcAft>
                        <a:buFontTx/>
                        <a:buNone/>
                      </a:pPr>
                      <a:r>
                        <a:rPr lang="en-US" sz="1400" baseline="0" dirty="0" smtClean="0">
                          <a:solidFill>
                            <a:schemeClr val="tx1"/>
                          </a:solidFill>
                          <a:effectLst/>
                        </a:rPr>
                        <a:t> </a:t>
                      </a:r>
                    </a:p>
                    <a:p>
                      <a:pPr marL="0" marR="0" indent="0" algn="just" fontAlgn="base" hangingPunct="0">
                        <a:lnSpc>
                          <a:spcPct val="107000"/>
                        </a:lnSpc>
                        <a:spcBef>
                          <a:spcPts val="0"/>
                        </a:spcBef>
                        <a:spcAft>
                          <a:spcPts val="0"/>
                        </a:spcAft>
                        <a:buFontTx/>
                        <a:buNone/>
                      </a:pPr>
                      <a:r>
                        <a:rPr lang="en-US" sz="1400" baseline="0" dirty="0" smtClean="0">
                          <a:solidFill>
                            <a:schemeClr val="tx1"/>
                          </a:solidFill>
                          <a:effectLst/>
                        </a:rPr>
                        <a:t>I give them eternal life, and they shall never perish; no one can snatch them out of my hand. (John 10:28) </a:t>
                      </a:r>
                      <a:endParaRPr lang="en-US" sz="1400" baseline="0" dirty="0">
                        <a:solidFill>
                          <a:schemeClr val="tx1"/>
                        </a:solidFill>
                        <a:effectLst/>
                        <a:latin typeface="Times New Roman" panose="02020603050405020304" pitchFamily="18" charset="0"/>
                        <a:ea typeface="Times New Roman" panose="02020603050405020304" pitchFamily="18" charset="0"/>
                      </a:endParaRPr>
                    </a:p>
                  </a:txBody>
                  <a:tcPr marL="63119" marR="63119" marT="0" marB="0"/>
                </a:tc>
                <a:tc>
                  <a:txBody>
                    <a:bodyPr/>
                    <a:lstStyle/>
                    <a:p>
                      <a:pPr marL="0" marR="0" indent="0" algn="just" fontAlgn="base" hangingPunct="0">
                        <a:lnSpc>
                          <a:spcPct val="107000"/>
                        </a:lnSpc>
                        <a:spcBef>
                          <a:spcPts val="0"/>
                        </a:spcBef>
                        <a:spcAft>
                          <a:spcPts val="0"/>
                        </a:spcAft>
                        <a:buFontTx/>
                        <a:buNone/>
                      </a:pPr>
                      <a:r>
                        <a:rPr lang="en-US" sz="1400" b="1" i="0" baseline="0" dirty="0">
                          <a:effectLst/>
                        </a:rPr>
                        <a:t> </a:t>
                      </a:r>
                      <a:endParaRPr lang="en-US" sz="1400" b="1" i="0" baseline="0" dirty="0" smtClean="0">
                        <a:effectLst/>
                      </a:endParaRPr>
                    </a:p>
                    <a:p>
                      <a:pPr marL="0" marR="0" indent="0" algn="just" fontAlgn="base" hangingPunct="0">
                        <a:lnSpc>
                          <a:spcPct val="107000"/>
                        </a:lnSpc>
                        <a:spcBef>
                          <a:spcPts val="0"/>
                        </a:spcBef>
                        <a:spcAft>
                          <a:spcPts val="0"/>
                        </a:spcAft>
                        <a:buFontTx/>
                        <a:buNone/>
                      </a:pPr>
                      <a:r>
                        <a:rPr lang="en-US" sz="1400" b="1" i="0" baseline="0" dirty="0" smtClean="0">
                          <a:effectLst/>
                        </a:rPr>
                        <a:t>Those </a:t>
                      </a:r>
                      <a:r>
                        <a:rPr lang="en-US" sz="1400" b="1" i="0" baseline="0" dirty="0">
                          <a:effectLst/>
                        </a:rPr>
                        <a:t>on the rock are the ones who receive the word with joy when they hear it, but they have no root. They believe for a while, but in the time of testing they fall away. (Luke 8:13)</a:t>
                      </a:r>
                    </a:p>
                    <a:p>
                      <a:pPr marL="0" marR="0" indent="0" algn="just" fontAlgn="base" hangingPunct="0">
                        <a:lnSpc>
                          <a:spcPct val="107000"/>
                        </a:lnSpc>
                        <a:spcBef>
                          <a:spcPts val="0"/>
                        </a:spcBef>
                        <a:spcAft>
                          <a:spcPts val="0"/>
                        </a:spcAft>
                        <a:buFontTx/>
                        <a:buNone/>
                      </a:pPr>
                      <a:r>
                        <a:rPr lang="en-US" sz="1400" b="1" i="0" baseline="0" dirty="0">
                          <a:effectLst/>
                        </a:rPr>
                        <a:t> </a:t>
                      </a:r>
                      <a:endParaRPr lang="en-US" sz="1400" b="1" i="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3119" marR="63119" marT="0" marB="0"/>
                </a:tc>
                <a:extLst>
                  <a:ext uri="{0D108BD9-81ED-4DB2-BD59-A6C34878D82A}">
                    <a16:rowId xmlns:a16="http://schemas.microsoft.com/office/drawing/2014/main" val="2818428010"/>
                  </a:ext>
                </a:extLst>
              </a:tr>
              <a:tr h="1384476">
                <a:tc>
                  <a:txBody>
                    <a:bodyPr/>
                    <a:lstStyle/>
                    <a:p>
                      <a:pPr marL="0" marR="0" indent="0" hangingPunct="0">
                        <a:spcBef>
                          <a:spcPts val="0"/>
                        </a:spcBef>
                        <a:spcAft>
                          <a:spcPts val="600"/>
                        </a:spcAft>
                        <a:buFontTx/>
                        <a:buNone/>
                      </a:pPr>
                      <a:r>
                        <a:rPr lang="en-US" sz="1400" baseline="0" dirty="0">
                          <a:solidFill>
                            <a:schemeClr val="tx1"/>
                          </a:solidFill>
                          <a:effectLst/>
                        </a:rPr>
                        <a:t> </a:t>
                      </a:r>
                    </a:p>
                    <a:p>
                      <a:pPr marL="0" marR="0" lvl="0" indent="0" algn="just" hangingPunct="0">
                        <a:spcBef>
                          <a:spcPts val="0"/>
                        </a:spcBef>
                        <a:spcAft>
                          <a:spcPts val="0"/>
                        </a:spcAft>
                        <a:buFontTx/>
                        <a:buNone/>
                        <a:tabLst>
                          <a:tab pos="457200" algn="l"/>
                        </a:tabLst>
                      </a:pPr>
                      <a:r>
                        <a:rPr lang="en-US" sz="1400" baseline="0" dirty="0" smtClean="0">
                          <a:solidFill>
                            <a:schemeClr val="tx1"/>
                          </a:solidFill>
                          <a:effectLst/>
                        </a:rPr>
                        <a:t>My </a:t>
                      </a:r>
                      <a:r>
                        <a:rPr lang="en-US" sz="1400" baseline="0" dirty="0">
                          <a:solidFill>
                            <a:schemeClr val="tx1"/>
                          </a:solidFill>
                          <a:effectLst/>
                        </a:rPr>
                        <a:t>Father, who has given them to me, is greater than all; no one can snatch them out of my Father's hand. (John 10:29)</a:t>
                      </a:r>
                    </a:p>
                    <a:p>
                      <a:pPr marL="0" marR="0" indent="0" hangingPunct="0">
                        <a:spcBef>
                          <a:spcPts val="0"/>
                        </a:spcBef>
                        <a:spcAft>
                          <a:spcPts val="600"/>
                        </a:spcAft>
                        <a:buFontTx/>
                        <a:buNone/>
                      </a:pPr>
                      <a:r>
                        <a:rPr lang="en-US" sz="1400" baseline="0" dirty="0">
                          <a:solidFill>
                            <a:schemeClr val="tx1"/>
                          </a:solidFill>
                          <a:effectLst/>
                        </a:rPr>
                        <a:t> </a:t>
                      </a:r>
                    </a:p>
                    <a:p>
                      <a:pPr marL="0" marR="0" indent="0" hangingPunct="0">
                        <a:spcBef>
                          <a:spcPts val="0"/>
                        </a:spcBef>
                        <a:spcAft>
                          <a:spcPts val="600"/>
                        </a:spcAft>
                        <a:buFontTx/>
                        <a:buNone/>
                      </a:pPr>
                      <a:r>
                        <a:rPr lang="en-US" sz="1400" baseline="0" dirty="0">
                          <a:solidFill>
                            <a:schemeClr val="tx1"/>
                          </a:solidFill>
                          <a:effectLst/>
                        </a:rPr>
                        <a:t> </a:t>
                      </a:r>
                      <a:endParaRPr lang="en-US" sz="1400" baseline="0" dirty="0">
                        <a:solidFill>
                          <a:schemeClr val="tx1"/>
                        </a:solidFill>
                        <a:effectLst/>
                        <a:latin typeface="Times New Roman" panose="02020603050405020304" pitchFamily="18" charset="0"/>
                        <a:ea typeface="Times New Roman" panose="02020603050405020304" pitchFamily="18" charset="0"/>
                      </a:endParaRPr>
                    </a:p>
                  </a:txBody>
                  <a:tcPr marL="63119" marR="63119" marT="0" marB="0"/>
                </a:tc>
                <a:tc>
                  <a:txBody>
                    <a:bodyPr/>
                    <a:lstStyle/>
                    <a:p>
                      <a:pPr marL="0" marR="0" indent="0" algn="just" fontAlgn="base" hangingPunct="0">
                        <a:lnSpc>
                          <a:spcPct val="107000"/>
                        </a:lnSpc>
                        <a:spcBef>
                          <a:spcPts val="0"/>
                        </a:spcBef>
                        <a:spcAft>
                          <a:spcPts val="0"/>
                        </a:spcAft>
                        <a:buFontTx/>
                        <a:buNone/>
                      </a:pPr>
                      <a:r>
                        <a:rPr lang="en-US" sz="1400" b="1" i="0" baseline="0" dirty="0">
                          <a:effectLst/>
                        </a:rPr>
                        <a:t> </a:t>
                      </a:r>
                    </a:p>
                    <a:p>
                      <a:pPr marL="0" marR="0" lvl="0" indent="0" algn="just" fontAlgn="base" hangingPunct="0">
                        <a:lnSpc>
                          <a:spcPct val="107000"/>
                        </a:lnSpc>
                        <a:spcBef>
                          <a:spcPts val="0"/>
                        </a:spcBef>
                        <a:spcAft>
                          <a:spcPts val="0"/>
                        </a:spcAft>
                        <a:buFontTx/>
                        <a:buNone/>
                        <a:tabLst>
                          <a:tab pos="457200" algn="l"/>
                        </a:tabLst>
                      </a:pPr>
                      <a:r>
                        <a:rPr lang="en-US" sz="1400" b="1" i="0" baseline="0" dirty="0">
                          <a:effectLst/>
                        </a:rPr>
                        <a:t>Holding on to faith and a good conscience. Some have rejected these and so have shipwrecked their faith. (1 Timothy 1:19)</a:t>
                      </a:r>
                    </a:p>
                    <a:p>
                      <a:pPr marL="0" marR="0" indent="0" fontAlgn="base" hangingPunct="0">
                        <a:lnSpc>
                          <a:spcPct val="107000"/>
                        </a:lnSpc>
                        <a:spcBef>
                          <a:spcPts val="0"/>
                        </a:spcBef>
                        <a:spcAft>
                          <a:spcPts val="600"/>
                        </a:spcAft>
                        <a:buFontTx/>
                        <a:buNone/>
                      </a:pPr>
                      <a:r>
                        <a:rPr lang="en-US" sz="1400" b="1" i="0" baseline="0" dirty="0">
                          <a:effectLst/>
                        </a:rPr>
                        <a:t> </a:t>
                      </a:r>
                    </a:p>
                    <a:p>
                      <a:pPr marL="0" marR="0" indent="0" hangingPunct="0">
                        <a:spcBef>
                          <a:spcPts val="0"/>
                        </a:spcBef>
                        <a:spcAft>
                          <a:spcPts val="600"/>
                        </a:spcAft>
                        <a:buFontTx/>
                        <a:buNone/>
                      </a:pPr>
                      <a:r>
                        <a:rPr lang="en-US" sz="1400" b="1" i="0" baseline="0" dirty="0">
                          <a:effectLst/>
                        </a:rPr>
                        <a:t> </a:t>
                      </a:r>
                      <a:endParaRPr lang="en-US" sz="1400" b="1" i="0" baseline="0" dirty="0">
                        <a:effectLst/>
                        <a:latin typeface="Times New Roman" panose="02020603050405020304" pitchFamily="18" charset="0"/>
                        <a:ea typeface="Times New Roman" panose="02020603050405020304" pitchFamily="18" charset="0"/>
                      </a:endParaRPr>
                    </a:p>
                  </a:txBody>
                  <a:tcPr marL="63119" marR="63119" marT="0" marB="0"/>
                </a:tc>
                <a:extLst>
                  <a:ext uri="{0D108BD9-81ED-4DB2-BD59-A6C34878D82A}">
                    <a16:rowId xmlns:a16="http://schemas.microsoft.com/office/drawing/2014/main" val="61629831"/>
                  </a:ext>
                </a:extLst>
              </a:tr>
            </a:tbl>
          </a:graphicData>
        </a:graphic>
      </p:graphicFrame>
      <p:sp>
        <p:nvSpPr>
          <p:cNvPr id="5" name="Rectangle 1"/>
          <p:cNvSpPr>
            <a:spLocks noChangeArrowheads="1"/>
          </p:cNvSpPr>
          <p:nvPr/>
        </p:nvSpPr>
        <p:spPr bwMode="auto">
          <a:xfrm>
            <a:off x="533400" y="242501"/>
            <a:ext cx="83058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The Scriptures present us with passages on this doctrine, which reason finds it difficult to harmonize.  In the following columns we see how they stand in sharp contrast to each other.</a:t>
            </a:r>
            <a:endParaRPr kumimoji="0" lang="en-US" altLang="en-US"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978738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04800" y="609600"/>
          <a:ext cx="8686800" cy="5929679"/>
        </p:xfrm>
        <a:graphic>
          <a:graphicData uri="http://schemas.openxmlformats.org/drawingml/2006/table">
            <a:tbl>
              <a:tblPr firstRow="1" firstCol="1" bandRow="1">
                <a:tableStyleId>{5C22544A-7EE6-4342-B048-85BDC9FD1C3A}</a:tableStyleId>
              </a:tblPr>
              <a:tblGrid>
                <a:gridCol w="4343400">
                  <a:extLst>
                    <a:ext uri="{9D8B030D-6E8A-4147-A177-3AD203B41FA5}">
                      <a16:colId xmlns:a16="http://schemas.microsoft.com/office/drawing/2014/main" val="408080651"/>
                    </a:ext>
                  </a:extLst>
                </a:gridCol>
                <a:gridCol w="4343400">
                  <a:extLst>
                    <a:ext uri="{9D8B030D-6E8A-4147-A177-3AD203B41FA5}">
                      <a16:colId xmlns:a16="http://schemas.microsoft.com/office/drawing/2014/main" val="511029054"/>
                    </a:ext>
                  </a:extLst>
                </a:gridCol>
              </a:tblGrid>
              <a:tr h="949691">
                <a:tc>
                  <a:txBody>
                    <a:bodyPr/>
                    <a:lstStyle/>
                    <a:p>
                      <a:pPr marL="0" marR="0" lvl="0" indent="0" algn="just" fontAlgn="base" hangingPunct="0">
                        <a:lnSpc>
                          <a:spcPct val="107000"/>
                        </a:lnSpc>
                        <a:spcBef>
                          <a:spcPts val="0"/>
                        </a:spcBef>
                        <a:spcAft>
                          <a:spcPts val="600"/>
                        </a:spcAft>
                        <a:buFontTx/>
                        <a:buNone/>
                        <a:tabLst>
                          <a:tab pos="457200" algn="l"/>
                        </a:tabLst>
                      </a:pPr>
                      <a:r>
                        <a:rPr lang="en-US" sz="1400" baseline="0" dirty="0">
                          <a:solidFill>
                            <a:schemeClr val="tx1"/>
                          </a:solidFill>
                          <a:effectLst/>
                        </a:rPr>
                        <a:t>That is why I am suffering as I am. Yet I am not ashamed, because I know whom I have believed, and am convinced that he is able to guard what I have entrusted to him for that day. (2 Timothy 1:12)</a:t>
                      </a:r>
                      <a:endParaRPr lang="en-US" sz="14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13" marR="54313" marT="0" marB="0"/>
                </a:tc>
                <a:tc>
                  <a:txBody>
                    <a:bodyPr/>
                    <a:lstStyle/>
                    <a:p>
                      <a:pPr marL="0" marR="0" lvl="0" indent="0" algn="just" fontAlgn="base" hangingPunct="0">
                        <a:lnSpc>
                          <a:spcPct val="107000"/>
                        </a:lnSpc>
                        <a:spcBef>
                          <a:spcPts val="0"/>
                        </a:spcBef>
                        <a:spcAft>
                          <a:spcPts val="0"/>
                        </a:spcAft>
                        <a:buFontTx/>
                        <a:buNone/>
                        <a:tabLst>
                          <a:tab pos="457200" algn="l"/>
                        </a:tabLst>
                      </a:pPr>
                      <a:r>
                        <a:rPr lang="en-US" sz="1400" baseline="0" dirty="0">
                          <a:solidFill>
                            <a:schemeClr val="tx1"/>
                          </a:solidFill>
                          <a:effectLst/>
                        </a:rPr>
                        <a:t>No, I beat my body and make it my slave so that after I have preached to others, I myself will not be disqualified for the prize. (1 Corinthians 9:27)</a:t>
                      </a:r>
                    </a:p>
                    <a:p>
                      <a:pPr marL="0" marR="0" hangingPunct="0">
                        <a:spcBef>
                          <a:spcPts val="0"/>
                        </a:spcBef>
                        <a:spcAft>
                          <a:spcPts val="600"/>
                        </a:spcAft>
                        <a:buFontTx/>
                        <a:buNone/>
                      </a:pPr>
                      <a:r>
                        <a:rPr lang="en-US" sz="1400" baseline="0" dirty="0">
                          <a:solidFill>
                            <a:schemeClr val="tx1"/>
                          </a:solidFill>
                          <a:effectLst/>
                        </a:rPr>
                        <a:t> </a:t>
                      </a:r>
                      <a:endParaRPr lang="en-US" sz="1400" baseline="0" dirty="0">
                        <a:solidFill>
                          <a:schemeClr val="tx1"/>
                        </a:solidFill>
                        <a:effectLst/>
                        <a:latin typeface="Times New Roman" panose="02020603050405020304" pitchFamily="18" charset="0"/>
                        <a:ea typeface="Times New Roman" panose="02020603050405020304" pitchFamily="18" charset="0"/>
                      </a:endParaRPr>
                    </a:p>
                  </a:txBody>
                  <a:tcPr marL="54313" marR="54313" marT="0" marB="0">
                    <a:solidFill>
                      <a:schemeClr val="accent6">
                        <a:lumMod val="40000"/>
                        <a:lumOff val="60000"/>
                      </a:schemeClr>
                    </a:solidFill>
                  </a:tcPr>
                </a:tc>
                <a:extLst>
                  <a:ext uri="{0D108BD9-81ED-4DB2-BD59-A6C34878D82A}">
                    <a16:rowId xmlns:a16="http://schemas.microsoft.com/office/drawing/2014/main" val="2935860713"/>
                  </a:ext>
                </a:extLst>
              </a:tr>
              <a:tr h="2213768">
                <a:tc>
                  <a:txBody>
                    <a:bodyPr/>
                    <a:lstStyle/>
                    <a:p>
                      <a:pPr marL="0" marR="0" lvl="0" indent="0" algn="just" fontAlgn="base" hangingPunct="0">
                        <a:lnSpc>
                          <a:spcPct val="107000"/>
                        </a:lnSpc>
                        <a:spcBef>
                          <a:spcPts val="0"/>
                        </a:spcBef>
                        <a:spcAft>
                          <a:spcPts val="0"/>
                        </a:spcAft>
                        <a:buFontTx/>
                        <a:buNone/>
                        <a:tabLst>
                          <a:tab pos="457200" algn="l"/>
                        </a:tabLst>
                      </a:pPr>
                      <a:endParaRPr lang="en-US" sz="1400" baseline="0" dirty="0" smtClean="0">
                        <a:solidFill>
                          <a:schemeClr val="tx1"/>
                        </a:solidFill>
                        <a:effectLst/>
                      </a:endParaRPr>
                    </a:p>
                    <a:p>
                      <a:pPr marL="0" marR="0" lvl="0" indent="0" algn="just" fontAlgn="base" hangingPunct="0">
                        <a:lnSpc>
                          <a:spcPct val="107000"/>
                        </a:lnSpc>
                        <a:spcBef>
                          <a:spcPts val="0"/>
                        </a:spcBef>
                        <a:spcAft>
                          <a:spcPts val="0"/>
                        </a:spcAft>
                        <a:buFontTx/>
                        <a:buNone/>
                        <a:tabLst>
                          <a:tab pos="457200" algn="l"/>
                        </a:tabLst>
                      </a:pPr>
                      <a:endParaRPr lang="en-US" sz="1400" baseline="0" dirty="0" smtClean="0">
                        <a:solidFill>
                          <a:schemeClr val="tx1"/>
                        </a:solidFill>
                        <a:effectLst/>
                      </a:endParaRPr>
                    </a:p>
                    <a:p>
                      <a:pPr marL="0" marR="0" lvl="0" indent="0" algn="just" fontAlgn="base" hangingPunct="0">
                        <a:lnSpc>
                          <a:spcPct val="107000"/>
                        </a:lnSpc>
                        <a:spcBef>
                          <a:spcPts val="0"/>
                        </a:spcBef>
                        <a:spcAft>
                          <a:spcPts val="0"/>
                        </a:spcAft>
                        <a:buFontTx/>
                        <a:buNone/>
                        <a:tabLst>
                          <a:tab pos="457200" algn="l"/>
                        </a:tabLst>
                      </a:pPr>
                      <a:r>
                        <a:rPr lang="en-US" sz="1400" baseline="0" dirty="0" smtClean="0">
                          <a:solidFill>
                            <a:schemeClr val="tx1"/>
                          </a:solidFill>
                          <a:effectLst/>
                        </a:rPr>
                        <a:t>Being </a:t>
                      </a:r>
                      <a:r>
                        <a:rPr lang="en-US" sz="1400" baseline="0" dirty="0">
                          <a:solidFill>
                            <a:schemeClr val="tx1"/>
                          </a:solidFill>
                          <a:effectLst/>
                        </a:rPr>
                        <a:t>confident of this, that he who began a good work in you will carry it on to completion until the day of Christ Jesus. (Philippians 1:6)</a:t>
                      </a:r>
                    </a:p>
                    <a:p>
                      <a:pPr marL="0" marR="0" hangingPunct="0">
                        <a:spcBef>
                          <a:spcPts val="0"/>
                        </a:spcBef>
                        <a:spcAft>
                          <a:spcPts val="600"/>
                        </a:spcAft>
                        <a:buFontTx/>
                        <a:buNone/>
                      </a:pPr>
                      <a:r>
                        <a:rPr lang="en-US" sz="1400" baseline="0" dirty="0">
                          <a:solidFill>
                            <a:schemeClr val="tx1"/>
                          </a:solidFill>
                          <a:effectLst/>
                        </a:rPr>
                        <a:t> </a:t>
                      </a:r>
                    </a:p>
                    <a:p>
                      <a:pPr marL="0" marR="0" hangingPunct="0">
                        <a:spcBef>
                          <a:spcPts val="0"/>
                        </a:spcBef>
                        <a:spcAft>
                          <a:spcPts val="600"/>
                        </a:spcAft>
                        <a:buFontTx/>
                        <a:buNone/>
                      </a:pPr>
                      <a:r>
                        <a:rPr lang="en-US" sz="1400" baseline="0" dirty="0">
                          <a:solidFill>
                            <a:schemeClr val="tx1"/>
                          </a:solidFill>
                          <a:effectLst/>
                        </a:rPr>
                        <a:t> </a:t>
                      </a:r>
                      <a:endParaRPr lang="en-US" sz="1400" baseline="0" dirty="0">
                        <a:solidFill>
                          <a:schemeClr val="tx1"/>
                        </a:solidFill>
                        <a:effectLst/>
                        <a:latin typeface="Times New Roman" panose="02020603050405020304" pitchFamily="18" charset="0"/>
                        <a:ea typeface="Times New Roman" panose="02020603050405020304" pitchFamily="18" charset="0"/>
                      </a:endParaRPr>
                    </a:p>
                  </a:txBody>
                  <a:tcPr marL="54313" marR="54313" marT="0" marB="0"/>
                </a:tc>
                <a:tc>
                  <a:txBody>
                    <a:bodyPr/>
                    <a:lstStyle/>
                    <a:p>
                      <a:pPr marL="0" marR="0" lvl="0" indent="0" algn="just" fontAlgn="base" hangingPunct="0">
                        <a:lnSpc>
                          <a:spcPct val="107000"/>
                        </a:lnSpc>
                        <a:spcBef>
                          <a:spcPts val="0"/>
                        </a:spcBef>
                        <a:spcAft>
                          <a:spcPts val="0"/>
                        </a:spcAft>
                        <a:buFontTx/>
                        <a:buNone/>
                        <a:tabLst>
                          <a:tab pos="457200" algn="l"/>
                        </a:tabLst>
                      </a:pPr>
                      <a:r>
                        <a:rPr lang="en-US" sz="1400" b="1" i="0" baseline="0" dirty="0">
                          <a:solidFill>
                            <a:schemeClr val="tx1"/>
                          </a:solidFill>
                          <a:effectLst/>
                        </a:rPr>
                        <a:t>It is impossible for those who have once been enlightened, who have tasted the heavenly gift, who have shared in the Holy Spirit, who have tasted the goodness of the word of God and the powers of the coming age, if they fall away, to be brought back to repentance, because to their loss they are crucifying the Son of God all over again and subjecting him to public disgrace. (Hebrews 6:4-6)</a:t>
                      </a:r>
                    </a:p>
                    <a:p>
                      <a:pPr marL="0" marR="0" fontAlgn="base" hangingPunct="0">
                        <a:lnSpc>
                          <a:spcPct val="50000"/>
                        </a:lnSpc>
                        <a:spcBef>
                          <a:spcPts val="0"/>
                        </a:spcBef>
                        <a:spcAft>
                          <a:spcPts val="600"/>
                        </a:spcAft>
                        <a:buFontTx/>
                        <a:buNone/>
                      </a:pPr>
                      <a:r>
                        <a:rPr lang="en-US" sz="1400" b="1" i="0" baseline="0" dirty="0">
                          <a:solidFill>
                            <a:schemeClr val="tx1"/>
                          </a:solidFill>
                          <a:effectLst/>
                        </a:rPr>
                        <a:t> </a:t>
                      </a:r>
                    </a:p>
                    <a:p>
                      <a:pPr marL="0" marR="0" hangingPunct="0">
                        <a:spcBef>
                          <a:spcPts val="0"/>
                        </a:spcBef>
                        <a:spcAft>
                          <a:spcPts val="600"/>
                        </a:spcAft>
                        <a:buFontTx/>
                        <a:buNone/>
                      </a:pPr>
                      <a:r>
                        <a:rPr lang="en-US" sz="1400" b="1" i="0" baseline="0" dirty="0">
                          <a:solidFill>
                            <a:schemeClr val="tx1"/>
                          </a:solidFill>
                          <a:effectLst/>
                        </a:rPr>
                        <a:t> </a:t>
                      </a:r>
                      <a:endParaRPr lang="en-US" sz="1400" b="1" i="0" baseline="0" dirty="0">
                        <a:solidFill>
                          <a:schemeClr val="tx1"/>
                        </a:solidFill>
                        <a:effectLst/>
                        <a:latin typeface="Times New Roman" panose="02020603050405020304" pitchFamily="18" charset="0"/>
                        <a:ea typeface="Times New Roman" panose="02020603050405020304" pitchFamily="18" charset="0"/>
                      </a:endParaRPr>
                    </a:p>
                  </a:txBody>
                  <a:tcPr marL="54313" marR="54313" marT="0" marB="0"/>
                </a:tc>
                <a:extLst>
                  <a:ext uri="{0D108BD9-81ED-4DB2-BD59-A6C34878D82A}">
                    <a16:rowId xmlns:a16="http://schemas.microsoft.com/office/drawing/2014/main" val="1834631952"/>
                  </a:ext>
                </a:extLst>
              </a:tr>
              <a:tr h="628030">
                <a:tc>
                  <a:txBody>
                    <a:bodyPr/>
                    <a:lstStyle/>
                    <a:p>
                      <a:pPr marL="0" marR="0" lvl="0" indent="0" algn="just" fontAlgn="base" hangingPunct="0">
                        <a:lnSpc>
                          <a:spcPct val="107000"/>
                        </a:lnSpc>
                        <a:spcBef>
                          <a:spcPts val="0"/>
                        </a:spcBef>
                        <a:spcAft>
                          <a:spcPts val="0"/>
                        </a:spcAft>
                        <a:buFontTx/>
                        <a:buNone/>
                        <a:tabLst>
                          <a:tab pos="457200" algn="l"/>
                        </a:tabLst>
                      </a:pPr>
                      <a:endParaRPr lang="en-US" sz="1400" baseline="0" dirty="0" smtClean="0">
                        <a:solidFill>
                          <a:schemeClr val="tx1"/>
                        </a:solidFill>
                        <a:effectLst/>
                      </a:endParaRPr>
                    </a:p>
                    <a:p>
                      <a:pPr marL="0" marR="0" lvl="0" indent="0" algn="just" fontAlgn="base" hangingPunct="0">
                        <a:lnSpc>
                          <a:spcPct val="107000"/>
                        </a:lnSpc>
                        <a:spcBef>
                          <a:spcPts val="0"/>
                        </a:spcBef>
                        <a:spcAft>
                          <a:spcPts val="0"/>
                        </a:spcAft>
                        <a:buFontTx/>
                        <a:buNone/>
                        <a:tabLst>
                          <a:tab pos="457200" algn="l"/>
                        </a:tabLst>
                      </a:pPr>
                      <a:r>
                        <a:rPr lang="en-US" sz="1400" baseline="0" dirty="0" smtClean="0">
                          <a:solidFill>
                            <a:schemeClr val="tx1"/>
                          </a:solidFill>
                          <a:effectLst/>
                        </a:rPr>
                        <a:t>For </a:t>
                      </a:r>
                      <a:r>
                        <a:rPr lang="en-US" sz="1400" baseline="0" dirty="0">
                          <a:solidFill>
                            <a:schemeClr val="tx1"/>
                          </a:solidFill>
                          <a:effectLst/>
                        </a:rPr>
                        <a:t>it is God who works in you to will and to act according to his good purpose. (Philippians 2:13)</a:t>
                      </a:r>
                    </a:p>
                    <a:p>
                      <a:pPr marL="0" marR="0" hangingPunct="0">
                        <a:spcBef>
                          <a:spcPts val="0"/>
                        </a:spcBef>
                        <a:spcAft>
                          <a:spcPts val="600"/>
                        </a:spcAft>
                        <a:buFontTx/>
                        <a:buNone/>
                      </a:pPr>
                      <a:r>
                        <a:rPr lang="en-US" sz="1400" baseline="0" dirty="0">
                          <a:solidFill>
                            <a:schemeClr val="tx1"/>
                          </a:solidFill>
                          <a:effectLst/>
                        </a:rPr>
                        <a:t> </a:t>
                      </a:r>
                      <a:endParaRPr lang="en-US" sz="1400" baseline="0" dirty="0">
                        <a:solidFill>
                          <a:schemeClr val="tx1"/>
                        </a:solidFill>
                        <a:effectLst/>
                        <a:latin typeface="Times New Roman" panose="02020603050405020304" pitchFamily="18" charset="0"/>
                        <a:ea typeface="Times New Roman" panose="02020603050405020304" pitchFamily="18" charset="0"/>
                      </a:endParaRPr>
                    </a:p>
                  </a:txBody>
                  <a:tcPr marL="54313" marR="54313" marT="0" marB="0"/>
                </a:tc>
                <a:tc>
                  <a:txBody>
                    <a:bodyPr/>
                    <a:lstStyle/>
                    <a:p>
                      <a:pPr marL="0" marR="0" lvl="0" indent="0" algn="just" fontAlgn="base" hangingPunct="0">
                        <a:lnSpc>
                          <a:spcPct val="107000"/>
                        </a:lnSpc>
                        <a:spcBef>
                          <a:spcPts val="0"/>
                        </a:spcBef>
                        <a:spcAft>
                          <a:spcPts val="0"/>
                        </a:spcAft>
                        <a:buFontTx/>
                        <a:buNone/>
                        <a:tabLst>
                          <a:tab pos="457200" algn="l"/>
                        </a:tabLst>
                      </a:pPr>
                      <a:endParaRPr lang="en-US" sz="1400" b="1" i="0" baseline="0" dirty="0" smtClean="0">
                        <a:solidFill>
                          <a:schemeClr val="tx1"/>
                        </a:solidFill>
                        <a:effectLst/>
                      </a:endParaRPr>
                    </a:p>
                    <a:p>
                      <a:pPr marL="0" marR="0" lvl="0" indent="0" algn="just" fontAlgn="base" hangingPunct="0">
                        <a:lnSpc>
                          <a:spcPct val="107000"/>
                        </a:lnSpc>
                        <a:spcBef>
                          <a:spcPts val="0"/>
                        </a:spcBef>
                        <a:spcAft>
                          <a:spcPts val="0"/>
                        </a:spcAft>
                        <a:buFontTx/>
                        <a:buNone/>
                        <a:tabLst>
                          <a:tab pos="457200" algn="l"/>
                        </a:tabLst>
                      </a:pPr>
                      <a:r>
                        <a:rPr lang="en-US" sz="1400" b="1" i="0" baseline="0" dirty="0" smtClean="0">
                          <a:solidFill>
                            <a:schemeClr val="tx1"/>
                          </a:solidFill>
                          <a:effectLst/>
                        </a:rPr>
                        <a:t>Continue </a:t>
                      </a:r>
                      <a:r>
                        <a:rPr lang="en-US" sz="1400" b="1" i="0" baseline="0" dirty="0">
                          <a:solidFill>
                            <a:schemeClr val="tx1"/>
                          </a:solidFill>
                          <a:effectLst/>
                        </a:rPr>
                        <a:t>to work out your salvation with fear and trembling. (Philippians 2:12)</a:t>
                      </a:r>
                    </a:p>
                    <a:p>
                      <a:pPr marL="0" marR="0" hangingPunct="0">
                        <a:spcBef>
                          <a:spcPts val="0"/>
                        </a:spcBef>
                        <a:spcAft>
                          <a:spcPts val="600"/>
                        </a:spcAft>
                        <a:buFontTx/>
                        <a:buNone/>
                      </a:pPr>
                      <a:r>
                        <a:rPr lang="en-US" sz="1400" b="1" i="0" baseline="0" dirty="0">
                          <a:solidFill>
                            <a:schemeClr val="tx1"/>
                          </a:solidFill>
                          <a:effectLst/>
                        </a:rPr>
                        <a:t> </a:t>
                      </a:r>
                      <a:endParaRPr lang="en-US" sz="1400" b="1" i="0" baseline="0" dirty="0">
                        <a:solidFill>
                          <a:schemeClr val="tx1"/>
                        </a:solidFill>
                        <a:effectLst/>
                        <a:latin typeface="Times New Roman" panose="02020603050405020304" pitchFamily="18" charset="0"/>
                        <a:ea typeface="Times New Roman" panose="02020603050405020304" pitchFamily="18" charset="0"/>
                      </a:endParaRPr>
                    </a:p>
                  </a:txBody>
                  <a:tcPr marL="54313" marR="54313" marT="0" marB="0"/>
                </a:tc>
                <a:extLst>
                  <a:ext uri="{0D108BD9-81ED-4DB2-BD59-A6C34878D82A}">
                    <a16:rowId xmlns:a16="http://schemas.microsoft.com/office/drawing/2014/main" val="1908174913"/>
                  </a:ext>
                </a:extLst>
              </a:tr>
              <a:tr h="1342582">
                <a:tc>
                  <a:txBody>
                    <a:bodyPr/>
                    <a:lstStyle/>
                    <a:p>
                      <a:pPr marL="0" marR="0" lvl="0" indent="0" algn="just" hangingPunct="0">
                        <a:spcBef>
                          <a:spcPts val="0"/>
                        </a:spcBef>
                        <a:spcAft>
                          <a:spcPts val="0"/>
                        </a:spcAft>
                        <a:buFontTx/>
                        <a:buNone/>
                        <a:tabLst>
                          <a:tab pos="457200" algn="l"/>
                        </a:tabLst>
                      </a:pPr>
                      <a:endParaRPr lang="en-US" sz="1400" baseline="0" dirty="0" smtClean="0">
                        <a:solidFill>
                          <a:schemeClr val="tx1"/>
                        </a:solidFill>
                        <a:effectLst/>
                      </a:endParaRPr>
                    </a:p>
                    <a:p>
                      <a:pPr marL="0" marR="0" lvl="0" indent="0" algn="just" hangingPunct="0">
                        <a:spcBef>
                          <a:spcPts val="0"/>
                        </a:spcBef>
                        <a:spcAft>
                          <a:spcPts val="0"/>
                        </a:spcAft>
                        <a:buFontTx/>
                        <a:buNone/>
                        <a:tabLst>
                          <a:tab pos="457200" algn="l"/>
                        </a:tabLst>
                      </a:pPr>
                      <a:endParaRPr lang="en-US" sz="1400" baseline="0" dirty="0" smtClean="0">
                        <a:solidFill>
                          <a:schemeClr val="tx1"/>
                        </a:solidFill>
                        <a:effectLst/>
                      </a:endParaRPr>
                    </a:p>
                    <a:p>
                      <a:pPr marL="0" marR="0" lvl="0" indent="0" algn="just" hangingPunct="0">
                        <a:spcBef>
                          <a:spcPts val="0"/>
                        </a:spcBef>
                        <a:spcAft>
                          <a:spcPts val="0"/>
                        </a:spcAft>
                        <a:buFontTx/>
                        <a:buNone/>
                        <a:tabLst>
                          <a:tab pos="457200" algn="l"/>
                        </a:tabLst>
                      </a:pPr>
                      <a:r>
                        <a:rPr lang="en-US" sz="1400" baseline="0" dirty="0" smtClean="0">
                          <a:solidFill>
                            <a:schemeClr val="tx1"/>
                          </a:solidFill>
                          <a:effectLst/>
                        </a:rPr>
                        <a:t>He </a:t>
                      </a:r>
                      <a:r>
                        <a:rPr lang="en-US" sz="1400" baseline="0" dirty="0">
                          <a:solidFill>
                            <a:schemeClr val="tx1"/>
                          </a:solidFill>
                          <a:effectLst/>
                        </a:rPr>
                        <a:t>will keep you strong to the end, so that you will be blameless on the day of our Lord Jesus Christ. (1 Corinthians 1:8)</a:t>
                      </a:r>
                      <a:endParaRPr lang="en-US" sz="1400" baseline="0" dirty="0">
                        <a:solidFill>
                          <a:schemeClr val="tx1"/>
                        </a:solidFill>
                        <a:effectLst/>
                        <a:latin typeface="Times New Roman" panose="02020603050405020304" pitchFamily="18" charset="0"/>
                        <a:ea typeface="Times New Roman" panose="02020603050405020304" pitchFamily="18" charset="0"/>
                      </a:endParaRPr>
                    </a:p>
                  </a:txBody>
                  <a:tcPr marL="54313" marR="54313" marT="0" marB="0"/>
                </a:tc>
                <a:tc>
                  <a:txBody>
                    <a:bodyPr/>
                    <a:lstStyle/>
                    <a:p>
                      <a:pPr marL="0" marR="0" algn="just" hangingPunct="0">
                        <a:spcBef>
                          <a:spcPts val="0"/>
                        </a:spcBef>
                        <a:spcAft>
                          <a:spcPts val="600"/>
                        </a:spcAft>
                        <a:buFontTx/>
                        <a:buNone/>
                      </a:pPr>
                      <a:endParaRPr lang="en-US" sz="1400" b="1" i="0" baseline="0" dirty="0" smtClean="0">
                        <a:solidFill>
                          <a:schemeClr val="tx1"/>
                        </a:solidFill>
                        <a:effectLst/>
                      </a:endParaRPr>
                    </a:p>
                    <a:p>
                      <a:pPr marL="0" marR="0" algn="just" hangingPunct="0">
                        <a:spcBef>
                          <a:spcPts val="0"/>
                        </a:spcBef>
                        <a:spcAft>
                          <a:spcPts val="600"/>
                        </a:spcAft>
                        <a:buFontTx/>
                        <a:buNone/>
                      </a:pPr>
                      <a:r>
                        <a:rPr lang="en-US" sz="1400" b="1" i="0" baseline="0" dirty="0" smtClean="0">
                          <a:solidFill>
                            <a:schemeClr val="tx1"/>
                          </a:solidFill>
                          <a:effectLst/>
                        </a:rPr>
                        <a:t>Do </a:t>
                      </a:r>
                      <a:r>
                        <a:rPr lang="en-US" sz="1400" b="1" i="0" baseline="0" dirty="0">
                          <a:solidFill>
                            <a:schemeClr val="tx1"/>
                          </a:solidFill>
                          <a:effectLst/>
                        </a:rPr>
                        <a:t>not be arrogant, but be afraid.  For if God did not spare the natural branches, he will not spare you either.  Consider therefore the kindness and sternness of God: sternness to those who fell, but kindness to you, provided that you continue in his kindness. Otherwise, you also will be cut off. (Romans 11:20-22</a:t>
                      </a:r>
                      <a:r>
                        <a:rPr lang="en-US" sz="1400" b="1" i="0" baseline="0" dirty="0" smtClean="0">
                          <a:solidFill>
                            <a:schemeClr val="tx1"/>
                          </a:solidFill>
                          <a:effectLst/>
                        </a:rPr>
                        <a:t>)</a:t>
                      </a:r>
                    </a:p>
                    <a:p>
                      <a:pPr marL="0" marR="0" algn="just" hangingPunct="0">
                        <a:spcBef>
                          <a:spcPts val="0"/>
                        </a:spcBef>
                        <a:spcAft>
                          <a:spcPts val="600"/>
                        </a:spcAft>
                        <a:buFontTx/>
                        <a:buNone/>
                      </a:pPr>
                      <a:endParaRPr lang="en-US" sz="1400" b="1" i="0" baseline="0" dirty="0">
                        <a:solidFill>
                          <a:schemeClr val="tx1"/>
                        </a:solidFill>
                        <a:effectLst/>
                        <a:latin typeface="Times New Roman" panose="02020603050405020304" pitchFamily="18" charset="0"/>
                        <a:ea typeface="Times New Roman" panose="02020603050405020304" pitchFamily="18" charset="0"/>
                      </a:endParaRPr>
                    </a:p>
                  </a:txBody>
                  <a:tcPr marL="54313" marR="54313" marT="0" marB="0"/>
                </a:tc>
                <a:extLst>
                  <a:ext uri="{0D108BD9-81ED-4DB2-BD59-A6C34878D82A}">
                    <a16:rowId xmlns:a16="http://schemas.microsoft.com/office/drawing/2014/main" val="3074134849"/>
                  </a:ext>
                </a:extLst>
              </a:tr>
            </a:tbl>
          </a:graphicData>
        </a:graphic>
      </p:graphicFrame>
    </p:spTree>
    <p:extLst>
      <p:ext uri="{BB962C8B-B14F-4D97-AF65-F5344CB8AC3E}">
        <p14:creationId xmlns:p14="http://schemas.microsoft.com/office/powerpoint/2010/main" val="1376277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497013" y="1688842"/>
            <a:ext cx="64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2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itle 2"/>
          <p:cNvSpPr>
            <a:spLocks noGrp="1"/>
          </p:cNvSpPr>
          <p:nvPr>
            <p:ph type="title"/>
          </p:nvPr>
        </p:nvSpPr>
        <p:spPr>
          <a:xfrm>
            <a:off x="228600" y="76200"/>
            <a:ext cx="8763000" cy="1612642"/>
          </a:xfrm>
        </p:spPr>
        <p:txBody>
          <a:bodyPr>
            <a:normAutofit fontScale="90000"/>
          </a:bodyPr>
          <a:lstStyle/>
          <a:p>
            <a:pPr lvl="0"/>
            <a:r>
              <a:rPr lang="en-US" b="1" dirty="0" smtClean="0">
                <a:solidFill>
                  <a:srgbClr val="FF0000"/>
                </a:solidFill>
              </a:rPr>
              <a:t>Order of influence on American Christianity?</a:t>
            </a:r>
            <a:br>
              <a:rPr lang="en-US" b="1" dirty="0" smtClean="0">
                <a:solidFill>
                  <a:srgbClr val="FF0000"/>
                </a:solidFill>
              </a:rPr>
            </a:br>
            <a:r>
              <a:rPr lang="en-US" b="1" dirty="0" smtClean="0">
                <a:solidFill>
                  <a:srgbClr val="FF0000"/>
                </a:solidFill>
              </a:rPr>
              <a:t>Arminius, Calvin, Luther, Zwingli? </a:t>
            </a:r>
            <a:endParaRPr lang="en-US" dirty="0"/>
          </a:p>
        </p:txBody>
      </p:sp>
      <p:pic>
        <p:nvPicPr>
          <p:cNvPr id="3074" name="Picture 2" descr="Image resu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0366" y="3042674"/>
            <a:ext cx="277946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5585" y="4600267"/>
            <a:ext cx="1223933" cy="171900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981200"/>
            <a:ext cx="3429000" cy="432054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9833" y="4417646"/>
            <a:ext cx="1895752"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2696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a believer fall from grace?</a:t>
            </a:r>
            <a:endParaRPr lang="en-US" dirty="0"/>
          </a:p>
        </p:txBody>
      </p:sp>
      <p:sp>
        <p:nvSpPr>
          <p:cNvPr id="3" name="Content Placeholder 2"/>
          <p:cNvSpPr>
            <a:spLocks noGrp="1"/>
          </p:cNvSpPr>
          <p:nvPr>
            <p:ph idx="1"/>
          </p:nvPr>
        </p:nvSpPr>
        <p:spPr/>
        <p:txBody>
          <a:bodyPr>
            <a:normAutofit/>
          </a:bodyPr>
          <a:lstStyle/>
          <a:p>
            <a:pPr marL="0" lvl="0" indent="0" hangingPunct="0">
              <a:buNone/>
            </a:pPr>
            <a:r>
              <a:rPr lang="en-US" i="1" dirty="0" smtClean="0"/>
              <a:t>In </a:t>
            </a:r>
            <a:r>
              <a:rPr lang="en-US" i="1" dirty="0"/>
              <a:t>small </a:t>
            </a:r>
            <a:r>
              <a:rPr lang="en-US" i="1" dirty="0" smtClean="0"/>
              <a:t>groups, </a:t>
            </a:r>
            <a:r>
              <a:rPr lang="en-US" i="1" dirty="0" smtClean="0"/>
              <a:t>discuss the similarities, differences, and </a:t>
            </a:r>
            <a:r>
              <a:rPr lang="en-US" i="1" dirty="0" smtClean="0"/>
              <a:t>the possible </a:t>
            </a:r>
            <a:r>
              <a:rPr lang="en-US" i="1" dirty="0" smtClean="0"/>
              <a:t>applications </a:t>
            </a:r>
            <a:r>
              <a:rPr lang="en-US" i="1" dirty="0" smtClean="0"/>
              <a:t>of the two sets of passages</a:t>
            </a:r>
            <a:r>
              <a:rPr lang="en-US" i="1" dirty="0" smtClean="0"/>
              <a:t>.)</a:t>
            </a:r>
            <a:endParaRPr lang="en-US" dirty="0" smtClean="0"/>
          </a:p>
        </p:txBody>
      </p:sp>
    </p:spTree>
    <p:extLst>
      <p:ext uri="{BB962C8B-B14F-4D97-AF65-F5344CB8AC3E}">
        <p14:creationId xmlns:p14="http://schemas.microsoft.com/office/powerpoint/2010/main" val="32210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Digging Deeper into god’s promises</a:t>
            </a:r>
            <a:endParaRPr lang="en-US" dirty="0"/>
          </a:p>
        </p:txBody>
      </p:sp>
      <p:sp>
        <p:nvSpPr>
          <p:cNvPr id="3" name="Content Placeholder 2"/>
          <p:cNvSpPr>
            <a:spLocks noGrp="1"/>
          </p:cNvSpPr>
          <p:nvPr>
            <p:ph idx="1"/>
          </p:nvPr>
        </p:nvSpPr>
        <p:spPr>
          <a:xfrm>
            <a:off x="304800" y="2743200"/>
            <a:ext cx="8458200" cy="3733800"/>
          </a:xfrm>
        </p:spPr>
        <p:txBody>
          <a:bodyPr>
            <a:noAutofit/>
          </a:bodyPr>
          <a:lstStyle/>
          <a:p>
            <a:pPr marL="0" lvl="0" indent="0" algn="ctr" hangingPunct="0">
              <a:buNone/>
            </a:pPr>
            <a:r>
              <a:rPr lang="en-US" sz="5400" i="1" dirty="0" smtClean="0"/>
              <a:t>1 </a:t>
            </a:r>
            <a:r>
              <a:rPr lang="en-US" sz="5400" i="1" dirty="0"/>
              <a:t>Peter </a:t>
            </a:r>
            <a:r>
              <a:rPr lang="en-US" sz="5400" i="1" dirty="0" smtClean="0"/>
              <a:t>1:3-9</a:t>
            </a:r>
            <a:endParaRPr lang="en-US" sz="5400" i="1" dirty="0"/>
          </a:p>
          <a:p>
            <a:pPr marL="0" lvl="0" indent="0" hangingPunct="0">
              <a:buNone/>
            </a:pPr>
            <a:endParaRPr lang="en-US" sz="5400" i="1" dirty="0"/>
          </a:p>
        </p:txBody>
      </p:sp>
    </p:spTree>
    <p:extLst>
      <p:ext uri="{BB962C8B-B14F-4D97-AF65-F5344CB8AC3E}">
        <p14:creationId xmlns:p14="http://schemas.microsoft.com/office/powerpoint/2010/main" val="40299061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Digging Deeper into god’s promises</a:t>
            </a:r>
            <a:endParaRPr lang="en-US" dirty="0"/>
          </a:p>
        </p:txBody>
      </p:sp>
      <p:sp>
        <p:nvSpPr>
          <p:cNvPr id="3" name="Content Placeholder 2"/>
          <p:cNvSpPr>
            <a:spLocks noGrp="1"/>
          </p:cNvSpPr>
          <p:nvPr>
            <p:ph idx="1"/>
          </p:nvPr>
        </p:nvSpPr>
        <p:spPr>
          <a:xfrm>
            <a:off x="304800" y="2667000"/>
            <a:ext cx="8458200" cy="4114800"/>
          </a:xfrm>
        </p:spPr>
        <p:txBody>
          <a:bodyPr>
            <a:noAutofit/>
          </a:bodyPr>
          <a:lstStyle/>
          <a:p>
            <a:pPr marL="0" lvl="0" indent="0" algn="ctr" hangingPunct="0">
              <a:buNone/>
            </a:pPr>
            <a:r>
              <a:rPr lang="en-US" sz="5400" i="1" dirty="0" smtClean="0"/>
              <a:t>1 Thessalonians 5:23-24</a:t>
            </a:r>
            <a:endParaRPr lang="en-US" sz="5400" i="1" dirty="0"/>
          </a:p>
        </p:txBody>
      </p:sp>
    </p:spTree>
    <p:extLst>
      <p:ext uri="{BB962C8B-B14F-4D97-AF65-F5344CB8AC3E}">
        <p14:creationId xmlns:p14="http://schemas.microsoft.com/office/powerpoint/2010/main" val="37860506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Looking more closely at god’s warnings</a:t>
            </a:r>
            <a:endParaRPr lang="en-US" dirty="0"/>
          </a:p>
        </p:txBody>
      </p:sp>
      <p:sp>
        <p:nvSpPr>
          <p:cNvPr id="3" name="Content Placeholder 2"/>
          <p:cNvSpPr>
            <a:spLocks noGrp="1"/>
          </p:cNvSpPr>
          <p:nvPr>
            <p:ph idx="1"/>
          </p:nvPr>
        </p:nvSpPr>
        <p:spPr>
          <a:xfrm>
            <a:off x="304800" y="2667000"/>
            <a:ext cx="8458200" cy="4114800"/>
          </a:xfrm>
        </p:spPr>
        <p:txBody>
          <a:bodyPr>
            <a:noAutofit/>
          </a:bodyPr>
          <a:lstStyle/>
          <a:p>
            <a:pPr marL="0" lvl="0" indent="0" algn="ctr" hangingPunct="0">
              <a:buNone/>
            </a:pPr>
            <a:r>
              <a:rPr lang="en-US" sz="5400" i="1" dirty="0" smtClean="0"/>
              <a:t>Jeremiah 23:33-40</a:t>
            </a:r>
            <a:endParaRPr lang="en-US" sz="5400" i="1" dirty="0"/>
          </a:p>
        </p:txBody>
      </p:sp>
    </p:spTree>
    <p:extLst>
      <p:ext uri="{BB962C8B-B14F-4D97-AF65-F5344CB8AC3E}">
        <p14:creationId xmlns:p14="http://schemas.microsoft.com/office/powerpoint/2010/main" val="17637312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Looking more closely at god’s warnings</a:t>
            </a:r>
            <a:endParaRPr lang="en-US" dirty="0"/>
          </a:p>
        </p:txBody>
      </p:sp>
      <p:sp>
        <p:nvSpPr>
          <p:cNvPr id="3" name="Content Placeholder 2"/>
          <p:cNvSpPr>
            <a:spLocks noGrp="1"/>
          </p:cNvSpPr>
          <p:nvPr>
            <p:ph idx="1"/>
          </p:nvPr>
        </p:nvSpPr>
        <p:spPr>
          <a:xfrm>
            <a:off x="304800" y="2590800"/>
            <a:ext cx="8458200" cy="4191000"/>
          </a:xfrm>
        </p:spPr>
        <p:txBody>
          <a:bodyPr>
            <a:noAutofit/>
          </a:bodyPr>
          <a:lstStyle/>
          <a:p>
            <a:pPr marL="0" lvl="0" indent="0" algn="ctr" hangingPunct="0">
              <a:buNone/>
            </a:pPr>
            <a:r>
              <a:rPr lang="en-US" sz="5400" i="1" dirty="0" smtClean="0"/>
              <a:t>Matthew </a:t>
            </a:r>
            <a:r>
              <a:rPr lang="en-US" sz="5400" i="1" dirty="0"/>
              <a:t>26:33-35.</a:t>
            </a:r>
          </a:p>
        </p:txBody>
      </p:sp>
    </p:spTree>
    <p:extLst>
      <p:ext uri="{BB962C8B-B14F-4D97-AF65-F5344CB8AC3E}">
        <p14:creationId xmlns:p14="http://schemas.microsoft.com/office/powerpoint/2010/main" val="31044800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990600"/>
          </a:xfrm>
        </p:spPr>
        <p:txBody>
          <a:bodyPr/>
          <a:lstStyle/>
          <a:p>
            <a:r>
              <a:rPr lang="en-US" dirty="0" smtClean="0"/>
              <a:t>Application / discussion</a:t>
            </a:r>
            <a:endParaRPr lang="en-US" dirty="0"/>
          </a:p>
        </p:txBody>
      </p:sp>
      <p:sp>
        <p:nvSpPr>
          <p:cNvPr id="3" name="Content Placeholder 2"/>
          <p:cNvSpPr>
            <a:spLocks noGrp="1"/>
          </p:cNvSpPr>
          <p:nvPr>
            <p:ph idx="1"/>
          </p:nvPr>
        </p:nvSpPr>
        <p:spPr>
          <a:xfrm>
            <a:off x="304800" y="1295400"/>
            <a:ext cx="8458200" cy="5181600"/>
          </a:xfrm>
        </p:spPr>
        <p:txBody>
          <a:bodyPr>
            <a:noAutofit/>
          </a:bodyPr>
          <a:lstStyle/>
          <a:p>
            <a:pPr marL="0" lvl="0" indent="0" hangingPunct="0">
              <a:buNone/>
            </a:pPr>
            <a:endParaRPr lang="en-US" i="1" dirty="0" smtClean="0"/>
          </a:p>
          <a:p>
            <a:pPr marL="0" lvl="0" indent="0" hangingPunct="0">
              <a:buNone/>
            </a:pPr>
            <a:r>
              <a:rPr lang="en-US" i="1" dirty="0" smtClean="0"/>
              <a:t>Agree </a:t>
            </a:r>
            <a:r>
              <a:rPr lang="en-US" i="1" dirty="0"/>
              <a:t>/ </a:t>
            </a:r>
            <a:r>
              <a:rPr lang="en-US" i="1" dirty="0" smtClean="0"/>
              <a:t>Disagree:</a:t>
            </a:r>
          </a:p>
          <a:p>
            <a:pPr marL="0" lvl="0" indent="0" hangingPunct="0">
              <a:buNone/>
            </a:pPr>
            <a:endParaRPr lang="en-US" i="1" dirty="0" smtClean="0"/>
          </a:p>
          <a:p>
            <a:pPr marL="0" lvl="0" indent="0" hangingPunct="0">
              <a:buNone/>
            </a:pPr>
            <a:r>
              <a:rPr lang="en-US" i="1" dirty="0" smtClean="0"/>
              <a:t>Since </a:t>
            </a:r>
            <a:r>
              <a:rPr lang="en-US" i="1" dirty="0"/>
              <a:t>God will hold me accountable if I fall from faith it is my responsibility to keep myself in the faith through the Means of Grace (the Word and Sacraments</a:t>
            </a:r>
            <a:r>
              <a:rPr lang="en-US" i="1" dirty="0" smtClean="0"/>
              <a:t>).</a:t>
            </a:r>
            <a:endParaRPr lang="en-US" i="1" dirty="0"/>
          </a:p>
          <a:p>
            <a:pPr marL="0" lvl="0" indent="0" hangingPunct="0">
              <a:buNone/>
            </a:pPr>
            <a:endParaRPr lang="en-US" i="1" dirty="0"/>
          </a:p>
          <a:p>
            <a:pPr marL="0" lvl="0" indent="0" hangingPunct="0">
              <a:buNone/>
            </a:pPr>
            <a:endParaRPr lang="en-US" i="1" dirty="0"/>
          </a:p>
        </p:txBody>
      </p:sp>
    </p:spTree>
    <p:extLst>
      <p:ext uri="{BB962C8B-B14F-4D97-AF65-F5344CB8AC3E}">
        <p14:creationId xmlns:p14="http://schemas.microsoft.com/office/powerpoint/2010/main" val="42948363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990600"/>
          </a:xfrm>
        </p:spPr>
        <p:txBody>
          <a:bodyPr/>
          <a:lstStyle/>
          <a:p>
            <a:r>
              <a:rPr lang="en-US" dirty="0" smtClean="0"/>
              <a:t>Application / discussion</a:t>
            </a:r>
            <a:endParaRPr lang="en-US" dirty="0"/>
          </a:p>
        </p:txBody>
      </p:sp>
      <p:sp>
        <p:nvSpPr>
          <p:cNvPr id="3" name="Content Placeholder 2"/>
          <p:cNvSpPr>
            <a:spLocks noGrp="1"/>
          </p:cNvSpPr>
          <p:nvPr>
            <p:ph idx="1"/>
          </p:nvPr>
        </p:nvSpPr>
        <p:spPr>
          <a:xfrm>
            <a:off x="304800" y="1295400"/>
            <a:ext cx="8458200" cy="5181600"/>
          </a:xfrm>
        </p:spPr>
        <p:txBody>
          <a:bodyPr>
            <a:noAutofit/>
          </a:bodyPr>
          <a:lstStyle/>
          <a:p>
            <a:pPr marL="0" lvl="0" indent="0" hangingPunct="0">
              <a:buNone/>
            </a:pPr>
            <a:endParaRPr lang="en-US" i="1" dirty="0" smtClean="0"/>
          </a:p>
          <a:p>
            <a:pPr marL="0" lvl="0" indent="0" hangingPunct="0">
              <a:buNone/>
            </a:pPr>
            <a:r>
              <a:rPr lang="en-US" i="1" dirty="0" smtClean="0"/>
              <a:t>Agree </a:t>
            </a:r>
            <a:r>
              <a:rPr lang="en-US" i="1" dirty="0"/>
              <a:t>/ </a:t>
            </a:r>
            <a:r>
              <a:rPr lang="en-US" i="1" dirty="0" smtClean="0"/>
              <a:t>Disagree:</a:t>
            </a:r>
          </a:p>
          <a:p>
            <a:pPr marL="0" lvl="0" indent="0" hangingPunct="0">
              <a:buNone/>
            </a:pPr>
            <a:endParaRPr lang="en-US" i="1" dirty="0" smtClean="0"/>
          </a:p>
          <a:p>
            <a:pPr marL="0" lvl="0" indent="0" hangingPunct="0">
              <a:buNone/>
            </a:pPr>
            <a:r>
              <a:rPr lang="en-US" i="1" dirty="0" smtClean="0"/>
              <a:t>Those </a:t>
            </a:r>
            <a:r>
              <a:rPr lang="en-US" i="1" dirty="0"/>
              <a:t>who rely on their own perseverance rather than </a:t>
            </a:r>
            <a:r>
              <a:rPr lang="en-US" i="1" dirty="0" smtClean="0"/>
              <a:t>on the </a:t>
            </a:r>
            <a:r>
              <a:rPr lang="en-US" i="1" dirty="0"/>
              <a:t>preserving grace of God for their salvation </a:t>
            </a:r>
            <a:r>
              <a:rPr lang="en-US" i="1" dirty="0" smtClean="0"/>
              <a:t>will naturally live </a:t>
            </a:r>
            <a:r>
              <a:rPr lang="en-US" i="1" dirty="0"/>
              <a:t>in a continual state of spiritual and emotional torment.</a:t>
            </a:r>
          </a:p>
          <a:p>
            <a:pPr marL="0" lvl="0" indent="0" hangingPunct="0">
              <a:buNone/>
            </a:pPr>
            <a:endParaRPr lang="en-US" i="1" dirty="0"/>
          </a:p>
        </p:txBody>
      </p:sp>
    </p:spTree>
    <p:extLst>
      <p:ext uri="{BB962C8B-B14F-4D97-AF65-F5344CB8AC3E}">
        <p14:creationId xmlns:p14="http://schemas.microsoft.com/office/powerpoint/2010/main" val="14715485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fontScale="90000"/>
          </a:bodyPr>
          <a:lstStyle/>
          <a:p>
            <a:r>
              <a:rPr lang="en-US" b="1" dirty="0">
                <a:effectLst/>
              </a:rPr>
              <a:t>UNDERSTANDING THE REASONS WHY CHRISTIANS CAN LOSE SAVING </a:t>
            </a:r>
            <a:r>
              <a:rPr lang="en-US" b="1" dirty="0" smtClean="0">
                <a:effectLst/>
              </a:rPr>
              <a:t>FAITH</a:t>
            </a:r>
            <a:endParaRPr lang="en-US" dirty="0"/>
          </a:p>
        </p:txBody>
      </p:sp>
      <p:sp>
        <p:nvSpPr>
          <p:cNvPr id="3" name="Content Placeholder 2"/>
          <p:cNvSpPr>
            <a:spLocks noGrp="1"/>
          </p:cNvSpPr>
          <p:nvPr>
            <p:ph idx="1"/>
          </p:nvPr>
        </p:nvSpPr>
        <p:spPr>
          <a:xfrm>
            <a:off x="304800" y="1295400"/>
            <a:ext cx="8458200" cy="5181600"/>
          </a:xfrm>
        </p:spPr>
        <p:txBody>
          <a:bodyPr>
            <a:noAutofit/>
          </a:bodyPr>
          <a:lstStyle/>
          <a:p>
            <a:pPr marL="0" lvl="0" indent="0" hangingPunct="0">
              <a:buNone/>
            </a:pPr>
            <a:r>
              <a:rPr lang="en-US" i="1" dirty="0"/>
              <a:t>God alone can </a:t>
            </a:r>
            <a:r>
              <a:rPr lang="en-US" i="1" dirty="0" smtClean="0"/>
              <a:t>give faith</a:t>
            </a:r>
            <a:r>
              <a:rPr lang="en-US" i="1" dirty="0" smtClean="0"/>
              <a:t>.  God </a:t>
            </a:r>
            <a:r>
              <a:rPr lang="en-US" i="1" dirty="0"/>
              <a:t>alone can preserve faith, which he does through the Means of Grace (the gospel in the Word and Sacraments</a:t>
            </a:r>
            <a:r>
              <a:rPr lang="en-US" i="1" dirty="0" smtClean="0"/>
              <a:t>.)  We</a:t>
            </a:r>
            <a:r>
              <a:rPr lang="en-US" i="1" dirty="0"/>
              <a:t>, however, can lose our faith</a:t>
            </a:r>
            <a:r>
              <a:rPr lang="en-US" i="1" dirty="0" smtClean="0"/>
              <a:t>.  Discuss </a:t>
            </a:r>
            <a:r>
              <a:rPr lang="en-US" i="1" dirty="0" smtClean="0"/>
              <a:t>the reasons </a:t>
            </a:r>
            <a:r>
              <a:rPr lang="en-US" i="1" dirty="0"/>
              <a:t>which the Bible identifies as potential pitfalls for the Christian’s faith</a:t>
            </a:r>
            <a:r>
              <a:rPr lang="en-US" i="1" dirty="0" smtClean="0"/>
              <a:t>:</a:t>
            </a:r>
            <a:endParaRPr lang="en-US" i="1" dirty="0"/>
          </a:p>
        </p:txBody>
      </p:sp>
    </p:spTree>
    <p:extLst>
      <p:ext uri="{BB962C8B-B14F-4D97-AF65-F5344CB8AC3E}">
        <p14:creationId xmlns:p14="http://schemas.microsoft.com/office/powerpoint/2010/main" val="34319413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fontScale="90000"/>
          </a:bodyPr>
          <a:lstStyle/>
          <a:p>
            <a:r>
              <a:rPr lang="en-US" b="1" dirty="0">
                <a:effectLst/>
              </a:rPr>
              <a:t>UNDERSTANDING THE REASONS WHY CHRISTIANS CAN LOSE SAVING </a:t>
            </a:r>
            <a:r>
              <a:rPr lang="en-US" b="1" dirty="0" smtClean="0">
                <a:effectLst/>
              </a:rPr>
              <a:t>FAITH</a:t>
            </a:r>
            <a:endParaRPr lang="en-US" dirty="0"/>
          </a:p>
        </p:txBody>
      </p:sp>
      <p:sp>
        <p:nvSpPr>
          <p:cNvPr id="3" name="Content Placeholder 2"/>
          <p:cNvSpPr>
            <a:spLocks noGrp="1"/>
          </p:cNvSpPr>
          <p:nvPr>
            <p:ph idx="1"/>
          </p:nvPr>
        </p:nvSpPr>
        <p:spPr>
          <a:xfrm>
            <a:off x="304800" y="1295400"/>
            <a:ext cx="8458200" cy="5181600"/>
          </a:xfrm>
        </p:spPr>
        <p:txBody>
          <a:bodyPr>
            <a:noAutofit/>
          </a:bodyPr>
          <a:lstStyle/>
          <a:p>
            <a:pPr marL="0" lvl="0" indent="0" hangingPunct="0">
              <a:buNone/>
            </a:pPr>
            <a:r>
              <a:rPr lang="en-US" i="1" dirty="0"/>
              <a:t>•	People </a:t>
            </a:r>
            <a:r>
              <a:rPr lang="en-US" i="1" dirty="0" smtClean="0"/>
              <a:t>can lose </a:t>
            </a:r>
            <a:r>
              <a:rPr lang="en-US" i="1" dirty="0"/>
              <a:t>their faith when they base </a:t>
            </a:r>
            <a:r>
              <a:rPr lang="en-US" i="1" dirty="0" smtClean="0"/>
              <a:t>	it on </a:t>
            </a:r>
            <a:r>
              <a:rPr lang="en-US" i="1" dirty="0"/>
              <a:t>how they feel about God</a:t>
            </a:r>
            <a:r>
              <a:rPr lang="en-US" i="1" dirty="0" smtClean="0"/>
              <a:t>.</a:t>
            </a:r>
          </a:p>
          <a:p>
            <a:pPr marL="0" lvl="0" indent="0" hangingPunct="0">
              <a:buNone/>
            </a:pPr>
            <a:endParaRPr lang="en-US" i="1" dirty="0"/>
          </a:p>
          <a:p>
            <a:pPr marL="0" lvl="0" indent="0" hangingPunct="0">
              <a:buNone/>
            </a:pPr>
            <a:r>
              <a:rPr lang="en-US" i="1" dirty="0" smtClean="0"/>
              <a:t>•</a:t>
            </a:r>
            <a:r>
              <a:rPr lang="en-US" i="1" dirty="0"/>
              <a:t>	People can lose their faith when they </a:t>
            </a:r>
            <a:r>
              <a:rPr lang="en-US" i="1" dirty="0" smtClean="0"/>
              <a:t>	place </a:t>
            </a:r>
            <a:r>
              <a:rPr lang="en-US" i="1" dirty="0"/>
              <a:t>themselves in the way of temptation</a:t>
            </a:r>
            <a:r>
              <a:rPr lang="en-US" i="1" dirty="0" smtClean="0"/>
              <a:t>.</a:t>
            </a:r>
          </a:p>
          <a:p>
            <a:pPr marL="0" lvl="0" indent="0" hangingPunct="0">
              <a:buNone/>
            </a:pPr>
            <a:endParaRPr lang="en-US" i="1" dirty="0"/>
          </a:p>
          <a:p>
            <a:pPr marL="0" lvl="0" indent="0" hangingPunct="0">
              <a:buNone/>
            </a:pPr>
            <a:r>
              <a:rPr lang="en-US" i="1" dirty="0" smtClean="0"/>
              <a:t>•</a:t>
            </a:r>
            <a:r>
              <a:rPr lang="en-US" i="1" dirty="0"/>
              <a:t>	People can lose their faith when they trust </a:t>
            </a:r>
            <a:r>
              <a:rPr lang="en-US" i="1" dirty="0" smtClean="0"/>
              <a:t>	in </a:t>
            </a:r>
            <a:r>
              <a:rPr lang="en-US" i="1" dirty="0"/>
              <a:t>their own works to save them.</a:t>
            </a:r>
          </a:p>
          <a:p>
            <a:pPr marL="0" lvl="0" indent="0" hangingPunct="0">
              <a:buNone/>
            </a:pPr>
            <a:endParaRPr lang="en-US" i="1" dirty="0"/>
          </a:p>
        </p:txBody>
      </p:sp>
    </p:spTree>
    <p:extLst>
      <p:ext uri="{BB962C8B-B14F-4D97-AF65-F5344CB8AC3E}">
        <p14:creationId xmlns:p14="http://schemas.microsoft.com/office/powerpoint/2010/main" val="7523752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fontScale="90000"/>
          </a:bodyPr>
          <a:lstStyle/>
          <a:p>
            <a:r>
              <a:rPr lang="en-US" b="1" dirty="0">
                <a:effectLst/>
              </a:rPr>
              <a:t>UNDERSTANDING THE REASONS WHY CHRISTIANS CAN LOSE SAVING </a:t>
            </a:r>
            <a:r>
              <a:rPr lang="en-US" b="1" dirty="0" smtClean="0">
                <a:effectLst/>
              </a:rPr>
              <a:t>FAITH</a:t>
            </a:r>
            <a:endParaRPr lang="en-US" dirty="0"/>
          </a:p>
        </p:txBody>
      </p:sp>
      <p:sp>
        <p:nvSpPr>
          <p:cNvPr id="3" name="Content Placeholder 2"/>
          <p:cNvSpPr>
            <a:spLocks noGrp="1"/>
          </p:cNvSpPr>
          <p:nvPr>
            <p:ph idx="1"/>
          </p:nvPr>
        </p:nvSpPr>
        <p:spPr>
          <a:xfrm>
            <a:off x="304800" y="1295400"/>
            <a:ext cx="8458200" cy="5181600"/>
          </a:xfrm>
        </p:spPr>
        <p:txBody>
          <a:bodyPr>
            <a:noAutofit/>
          </a:bodyPr>
          <a:lstStyle/>
          <a:p>
            <a:pPr marL="0" lvl="0" indent="0" hangingPunct="0">
              <a:buNone/>
            </a:pPr>
            <a:r>
              <a:rPr lang="en-US" i="1" dirty="0"/>
              <a:t>•	</a:t>
            </a:r>
            <a:r>
              <a:rPr lang="en-US" i="1" dirty="0" smtClean="0"/>
              <a:t>A </a:t>
            </a:r>
            <a:r>
              <a:rPr lang="en-US" i="1" dirty="0"/>
              <a:t>lack of self-discipline also can destroy </a:t>
            </a:r>
            <a:r>
              <a:rPr lang="en-US" i="1" dirty="0" smtClean="0"/>
              <a:t>	faith</a:t>
            </a:r>
            <a:r>
              <a:rPr lang="en-US" i="1" dirty="0"/>
              <a:t>.</a:t>
            </a:r>
          </a:p>
          <a:p>
            <a:pPr marL="0" lvl="0" indent="0" hangingPunct="0">
              <a:buNone/>
            </a:pPr>
            <a:endParaRPr lang="en-US" i="1" dirty="0"/>
          </a:p>
          <a:p>
            <a:pPr marL="0" lvl="0" indent="0" hangingPunct="0">
              <a:buNone/>
            </a:pPr>
            <a:r>
              <a:rPr lang="en-US" i="1" dirty="0"/>
              <a:t>•	The love of money and what it buys can </a:t>
            </a:r>
            <a:r>
              <a:rPr lang="en-US" i="1" dirty="0" smtClean="0"/>
              <a:t>	also </a:t>
            </a:r>
            <a:r>
              <a:rPr lang="en-US" i="1" dirty="0"/>
              <a:t>destroy faith.</a:t>
            </a:r>
          </a:p>
          <a:p>
            <a:pPr marL="0" lvl="0" indent="0" hangingPunct="0">
              <a:buNone/>
            </a:pPr>
            <a:endParaRPr lang="en-US" i="1" dirty="0" smtClean="0"/>
          </a:p>
          <a:p>
            <a:pPr marL="0" lvl="0" indent="0" hangingPunct="0">
              <a:buNone/>
            </a:pPr>
            <a:r>
              <a:rPr lang="en-US" i="1" dirty="0" smtClean="0"/>
              <a:t>•</a:t>
            </a:r>
            <a:r>
              <a:rPr lang="en-US" i="1" dirty="0"/>
              <a:t>	The fear of persecution can cause people </a:t>
            </a:r>
            <a:r>
              <a:rPr lang="en-US" i="1" dirty="0" smtClean="0"/>
              <a:t>	to </a:t>
            </a:r>
            <a:r>
              <a:rPr lang="en-US" i="1" dirty="0"/>
              <a:t>lose their faith</a:t>
            </a:r>
            <a:r>
              <a:rPr lang="en-US" i="1" dirty="0" smtClean="0"/>
              <a:t>.</a:t>
            </a:r>
            <a:endParaRPr lang="en-US" i="1" dirty="0"/>
          </a:p>
        </p:txBody>
      </p:sp>
    </p:spTree>
    <p:extLst>
      <p:ext uri="{BB962C8B-B14F-4D97-AF65-F5344CB8AC3E}">
        <p14:creationId xmlns:p14="http://schemas.microsoft.com/office/powerpoint/2010/main" val="77954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lstStyle/>
          <a:p>
            <a:r>
              <a:rPr lang="en-US" dirty="0" smtClean="0"/>
              <a:t>“PRIMING THE PUMP”</a:t>
            </a:r>
            <a:endParaRPr lang="en-US" dirty="0"/>
          </a:p>
        </p:txBody>
      </p:sp>
      <p:sp>
        <p:nvSpPr>
          <p:cNvPr id="3" name="Content Placeholder 2"/>
          <p:cNvSpPr>
            <a:spLocks noGrp="1"/>
          </p:cNvSpPr>
          <p:nvPr>
            <p:ph idx="1"/>
          </p:nvPr>
        </p:nvSpPr>
        <p:spPr>
          <a:xfrm>
            <a:off x="457200" y="1554162"/>
            <a:ext cx="8534400" cy="4525963"/>
          </a:xfrm>
        </p:spPr>
        <p:txBody>
          <a:bodyPr>
            <a:normAutofit/>
          </a:bodyPr>
          <a:lstStyle/>
          <a:p>
            <a:pPr marL="0" lvl="0" indent="0" hangingPunct="0">
              <a:buNone/>
            </a:pPr>
            <a:r>
              <a:rPr lang="en-US" b="1" dirty="0"/>
              <a:t>As you think of the “fundamental doctrines” found in the Scriptures, which stand out as the most challenging to human reason</a:t>
            </a:r>
            <a:r>
              <a:rPr lang="en-US" b="1" dirty="0" smtClean="0"/>
              <a:t>?  </a:t>
            </a:r>
            <a:endParaRPr lang="en-US" b="1" dirty="0" smtClean="0"/>
          </a:p>
        </p:txBody>
      </p:sp>
      <p:pic>
        <p:nvPicPr>
          <p:cNvPr id="5" name="Picture 2" descr="Is Gospel Amnesia Creating a Third Great Sch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8" y="4038600"/>
            <a:ext cx="9142651" cy="321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0134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fontScale="90000"/>
          </a:bodyPr>
          <a:lstStyle/>
          <a:p>
            <a:r>
              <a:rPr lang="en-US" b="1" dirty="0">
                <a:effectLst/>
              </a:rPr>
              <a:t>UNDERSTANDING THE REASONS WHY CHRISTIANS CAN LOSE SAVING </a:t>
            </a:r>
            <a:r>
              <a:rPr lang="en-US" b="1" dirty="0" smtClean="0">
                <a:effectLst/>
              </a:rPr>
              <a:t>FAITH</a:t>
            </a:r>
            <a:endParaRPr lang="en-US" dirty="0"/>
          </a:p>
        </p:txBody>
      </p:sp>
      <p:sp>
        <p:nvSpPr>
          <p:cNvPr id="3" name="Content Placeholder 2"/>
          <p:cNvSpPr>
            <a:spLocks noGrp="1"/>
          </p:cNvSpPr>
          <p:nvPr>
            <p:ph idx="1"/>
          </p:nvPr>
        </p:nvSpPr>
        <p:spPr>
          <a:xfrm>
            <a:off x="304800" y="1295400"/>
            <a:ext cx="8458200" cy="5181600"/>
          </a:xfrm>
        </p:spPr>
        <p:txBody>
          <a:bodyPr>
            <a:noAutofit/>
          </a:bodyPr>
          <a:lstStyle/>
          <a:p>
            <a:pPr marL="0" lvl="0" indent="0" hangingPunct="0">
              <a:buNone/>
            </a:pPr>
            <a:r>
              <a:rPr lang="en-US" i="1" dirty="0"/>
              <a:t>•	</a:t>
            </a:r>
            <a:r>
              <a:rPr lang="en-US" i="1" dirty="0" smtClean="0"/>
              <a:t>People </a:t>
            </a:r>
            <a:r>
              <a:rPr lang="en-US" i="1" dirty="0"/>
              <a:t>can lose their faith when they </a:t>
            </a:r>
            <a:r>
              <a:rPr lang="en-US" i="1" dirty="0" smtClean="0"/>
              <a:t>	reject </a:t>
            </a:r>
            <a:r>
              <a:rPr lang="en-US" i="1" dirty="0"/>
              <a:t>a fundamental doctrine of the Bible.</a:t>
            </a:r>
          </a:p>
          <a:p>
            <a:pPr marL="0" lvl="0" indent="0" hangingPunct="0">
              <a:buNone/>
            </a:pPr>
            <a:endParaRPr lang="en-US" i="1" dirty="0"/>
          </a:p>
        </p:txBody>
      </p:sp>
    </p:spTree>
    <p:extLst>
      <p:ext uri="{BB962C8B-B14F-4D97-AF65-F5344CB8AC3E}">
        <p14:creationId xmlns:p14="http://schemas.microsoft.com/office/powerpoint/2010/main" val="5928273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304800" y="1295400"/>
            <a:ext cx="8458200" cy="5181600"/>
          </a:xfrm>
        </p:spPr>
        <p:txBody>
          <a:bodyPr>
            <a:noAutofit/>
          </a:bodyPr>
          <a:lstStyle/>
          <a:p>
            <a:pPr marL="0" lvl="0" indent="0" hangingPunct="0">
              <a:buNone/>
            </a:pPr>
            <a:r>
              <a:rPr lang="en-US" i="1" dirty="0" smtClean="0"/>
              <a:t>1.	Which </a:t>
            </a:r>
            <a:r>
              <a:rPr lang="en-US" i="1" dirty="0"/>
              <a:t>description of the doctrine we are </a:t>
            </a:r>
            <a:r>
              <a:rPr lang="en-US" i="1" dirty="0" smtClean="0"/>
              <a:t>	discussing </a:t>
            </a:r>
            <a:r>
              <a:rPr lang="en-US" i="1" dirty="0"/>
              <a:t>best reflects the teaching of </a:t>
            </a:r>
            <a:r>
              <a:rPr lang="en-US" i="1" dirty="0" smtClean="0"/>
              <a:t>	Scripture</a:t>
            </a:r>
            <a:r>
              <a:rPr lang="en-US" i="1" dirty="0"/>
              <a:t>?</a:t>
            </a:r>
          </a:p>
          <a:p>
            <a:pPr marL="0" lvl="0" indent="0" hangingPunct="0">
              <a:buNone/>
            </a:pPr>
            <a:r>
              <a:rPr lang="en-US" i="1" dirty="0"/>
              <a:t> 	</a:t>
            </a:r>
          </a:p>
          <a:p>
            <a:pPr marL="400050" lvl="1" indent="0" hangingPunct="0">
              <a:buNone/>
            </a:pPr>
            <a:r>
              <a:rPr lang="en-US" b="1" i="1" dirty="0" smtClean="0"/>
              <a:t>	A</a:t>
            </a:r>
            <a:r>
              <a:rPr lang="en-US" b="1" i="1" dirty="0"/>
              <a:t>.  Perseverance of the Saints  		</a:t>
            </a:r>
            <a:endParaRPr lang="en-US" b="1" i="1" dirty="0" smtClean="0"/>
          </a:p>
          <a:p>
            <a:pPr marL="400050" lvl="1" indent="0" hangingPunct="0">
              <a:buNone/>
            </a:pPr>
            <a:endParaRPr lang="en-US" b="1" i="1" dirty="0" smtClean="0"/>
          </a:p>
          <a:p>
            <a:pPr marL="400050" lvl="1" indent="0" hangingPunct="0">
              <a:buNone/>
            </a:pPr>
            <a:r>
              <a:rPr lang="en-US" b="1" i="1" dirty="0" smtClean="0"/>
              <a:t>	B</a:t>
            </a:r>
            <a:r>
              <a:rPr lang="en-US" b="1" i="1" dirty="0"/>
              <a:t>.  Preservation of the Saints </a:t>
            </a:r>
          </a:p>
        </p:txBody>
      </p:sp>
    </p:spTree>
    <p:extLst>
      <p:ext uri="{BB962C8B-B14F-4D97-AF65-F5344CB8AC3E}">
        <p14:creationId xmlns:p14="http://schemas.microsoft.com/office/powerpoint/2010/main" val="7223465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304800" y="1295400"/>
            <a:ext cx="8458200" cy="5181600"/>
          </a:xfrm>
        </p:spPr>
        <p:txBody>
          <a:bodyPr>
            <a:noAutofit/>
          </a:bodyPr>
          <a:lstStyle/>
          <a:p>
            <a:pPr marL="0" lvl="0" indent="0" hangingPunct="0">
              <a:buNone/>
            </a:pPr>
            <a:r>
              <a:rPr lang="en-US" b="1" i="1" dirty="0" smtClean="0"/>
              <a:t>2.	Reflecting </a:t>
            </a:r>
            <a:r>
              <a:rPr lang="en-US" b="1" i="1" dirty="0"/>
              <a:t>on our discussion propose at </a:t>
            </a:r>
            <a:r>
              <a:rPr lang="en-US" b="1" i="1" dirty="0" smtClean="0"/>
              <a:t>	least </a:t>
            </a:r>
            <a:r>
              <a:rPr lang="en-US" b="1" i="1" dirty="0"/>
              <a:t>three reasons why correctly </a:t>
            </a:r>
            <a:r>
              <a:rPr lang="en-US" b="1" i="1" dirty="0" smtClean="0"/>
              <a:t>teaching 	what the Bible says about how God 	“preserves” believers in faith and yet 	warns them about falling away from faith 	is important.</a:t>
            </a:r>
            <a:endParaRPr lang="en-US" b="1" i="1" dirty="0"/>
          </a:p>
        </p:txBody>
      </p:sp>
    </p:spTree>
    <p:extLst>
      <p:ext uri="{BB962C8B-B14F-4D97-AF65-F5344CB8AC3E}">
        <p14:creationId xmlns:p14="http://schemas.microsoft.com/office/powerpoint/2010/main" val="28851161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304800" y="1295400"/>
            <a:ext cx="8458200" cy="5181600"/>
          </a:xfrm>
        </p:spPr>
        <p:txBody>
          <a:bodyPr>
            <a:noAutofit/>
          </a:bodyPr>
          <a:lstStyle/>
          <a:p>
            <a:pPr marL="0" lvl="0" indent="0" hangingPunct="0">
              <a:buNone/>
            </a:pPr>
            <a:r>
              <a:rPr lang="en-US" b="1" i="1" dirty="0" smtClean="0"/>
              <a:t>3.	Propose three ways that the truth about a 	believer’s perseverance / preservation in 	faith might be used in our witnessing.</a:t>
            </a:r>
          </a:p>
          <a:p>
            <a:pPr marL="400050" lvl="1" indent="0" hangingPunct="0">
              <a:buNone/>
            </a:pPr>
            <a:r>
              <a:rPr lang="en-US" b="1" i="1" dirty="0" smtClean="0"/>
              <a:t>	______________________ </a:t>
            </a:r>
            <a:endParaRPr lang="en-US" b="1" i="1" dirty="0"/>
          </a:p>
          <a:p>
            <a:pPr marL="400050" lvl="1" indent="0" hangingPunct="0">
              <a:buNone/>
            </a:pPr>
            <a:r>
              <a:rPr lang="en-US" b="1" i="1" dirty="0" smtClean="0"/>
              <a:t>	______________________  </a:t>
            </a:r>
            <a:endParaRPr lang="en-US" b="1" i="1" dirty="0"/>
          </a:p>
          <a:p>
            <a:pPr marL="400050" lvl="1" indent="0" hangingPunct="0">
              <a:buNone/>
            </a:pPr>
            <a:r>
              <a:rPr lang="en-US" b="1" i="1" dirty="0" smtClean="0"/>
              <a:t>	______________________ </a:t>
            </a:r>
            <a:endParaRPr lang="en-US" b="1" i="1" dirty="0"/>
          </a:p>
          <a:p>
            <a:pPr marL="0" lvl="0" indent="0" hangingPunct="0">
              <a:buNone/>
            </a:pPr>
            <a:endParaRPr lang="en-US" b="1" i="1" dirty="0"/>
          </a:p>
        </p:txBody>
      </p:sp>
    </p:spTree>
    <p:extLst>
      <p:ext uri="{BB962C8B-B14F-4D97-AF65-F5344CB8AC3E}">
        <p14:creationId xmlns:p14="http://schemas.microsoft.com/office/powerpoint/2010/main" val="25418853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304800" y="1295400"/>
            <a:ext cx="8458200" cy="5181600"/>
          </a:xfrm>
        </p:spPr>
        <p:txBody>
          <a:bodyPr>
            <a:noAutofit/>
          </a:bodyPr>
          <a:lstStyle/>
          <a:p>
            <a:pPr marL="0" lvl="0" indent="0" hangingPunct="0">
              <a:buNone/>
            </a:pPr>
            <a:r>
              <a:rPr lang="en-US" b="1" i="1" dirty="0"/>
              <a:t>4.	What preaching / teaching applications </a:t>
            </a:r>
            <a:r>
              <a:rPr lang="en-US" b="1" i="1" dirty="0" smtClean="0"/>
              <a:t>	might </a:t>
            </a:r>
            <a:r>
              <a:rPr lang="en-US" b="1" i="1" dirty="0"/>
              <a:t>be made with the truth about a </a:t>
            </a:r>
            <a:r>
              <a:rPr lang="en-US" b="1" i="1" dirty="0" smtClean="0"/>
              <a:t>	believer’s   </a:t>
            </a:r>
            <a:r>
              <a:rPr lang="en-US" b="1" i="1" dirty="0"/>
              <a:t>perseverance / preservation in </a:t>
            </a:r>
            <a:r>
              <a:rPr lang="en-US" b="1" i="1" dirty="0" smtClean="0"/>
              <a:t>	the faith?</a:t>
            </a:r>
            <a:endParaRPr lang="en-US" b="1" i="1" dirty="0"/>
          </a:p>
        </p:txBody>
      </p:sp>
    </p:spTree>
    <p:extLst>
      <p:ext uri="{BB962C8B-B14F-4D97-AF65-F5344CB8AC3E}">
        <p14:creationId xmlns:p14="http://schemas.microsoft.com/office/powerpoint/2010/main" val="7910443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497013" y="1688842"/>
            <a:ext cx="64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2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4" name="Picture 2" descr="Image resu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028" y="1330411"/>
            <a:ext cx="2426574" cy="28605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6522" y="3276600"/>
            <a:ext cx="244144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6181" y="3868204"/>
            <a:ext cx="2351654" cy="296308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9521" y="1365476"/>
            <a:ext cx="2843629" cy="2857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252326"/>
            <a:ext cx="8686800" cy="1271673"/>
          </a:xfrm>
        </p:spPr>
        <p:txBody>
          <a:bodyPr>
            <a:noAutofit/>
          </a:bodyPr>
          <a:lstStyle/>
          <a:p>
            <a:pPr lvl="0"/>
            <a:r>
              <a:rPr lang="en-US" sz="4000" b="1" dirty="0" smtClean="0">
                <a:solidFill>
                  <a:srgbClr val="FF0000"/>
                </a:solidFill>
              </a:rPr>
              <a:t>Lesson 3</a:t>
            </a:r>
            <a:r>
              <a:rPr lang="en-US" sz="4000" dirty="0">
                <a:solidFill>
                  <a:srgbClr val="FF0000"/>
                </a:solidFill>
              </a:rPr>
              <a:t/>
            </a:r>
            <a:br>
              <a:rPr lang="en-US" sz="4000" dirty="0">
                <a:solidFill>
                  <a:srgbClr val="FF0000"/>
                </a:solidFill>
              </a:rPr>
            </a:br>
            <a:endParaRPr lang="en-US" sz="4000" dirty="0"/>
          </a:p>
        </p:txBody>
      </p:sp>
    </p:spTree>
    <p:extLst>
      <p:ext uri="{BB962C8B-B14F-4D97-AF65-F5344CB8AC3E}">
        <p14:creationId xmlns:p14="http://schemas.microsoft.com/office/powerpoint/2010/main" val="14311357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endParaRPr lang="en-US" altLang="en-US"/>
          </a:p>
        </p:txBody>
      </p:sp>
      <p:sp>
        <p:nvSpPr>
          <p:cNvPr id="46083" name="Rectangle 3"/>
          <p:cNvSpPr>
            <a:spLocks noGrp="1" noChangeArrowheads="1"/>
          </p:cNvSpPr>
          <p:nvPr>
            <p:ph type="body" idx="1"/>
          </p:nvPr>
        </p:nvSpPr>
        <p:spPr/>
        <p:txBody>
          <a:bodyPr/>
          <a:lstStyle/>
          <a:p>
            <a:endParaRPr lang="en-US" altLang="en-US"/>
          </a:p>
        </p:txBody>
      </p:sp>
      <p:pic>
        <p:nvPicPr>
          <p:cNvPr id="46085" name="Picture 5" descr="Seven_Sacraments_Rogi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220200" cy="6915150"/>
          </a:xfrm>
          <a:prstGeom prst="rect">
            <a:avLst/>
          </a:prstGeom>
          <a:solidFill>
            <a:schemeClr val="bg1">
              <a:lumMod val="65000"/>
              <a:alpha val="0"/>
            </a:schemeClr>
          </a:solidFill>
          <a:extLst/>
        </p:spPr>
      </p:pic>
      <p:sp>
        <p:nvSpPr>
          <p:cNvPr id="5" name="Title 1"/>
          <p:cNvSpPr txBox="1">
            <a:spLocks/>
          </p:cNvSpPr>
          <p:nvPr/>
        </p:nvSpPr>
        <p:spPr>
          <a:xfrm>
            <a:off x="-87664" y="0"/>
            <a:ext cx="9220200" cy="1295400"/>
          </a:xfrm>
          <a:prstGeom prst="rect">
            <a:avLst/>
          </a:prstGeom>
          <a:solidFill>
            <a:schemeClr val="tx1">
              <a:lumMod val="50000"/>
              <a:lumOff val="50000"/>
            </a:schemeClr>
          </a:solidFill>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lvl="0" algn="ctr" hangingPunct="0"/>
            <a:r>
              <a:rPr lang="en-US" b="1" dirty="0" smtClean="0">
                <a:solidFill>
                  <a:srgbClr val="FF0000"/>
                </a:solidFill>
              </a:rPr>
              <a:t>Sacraments: Symbols or Substance?</a:t>
            </a:r>
            <a:endParaRPr lang="en-US" b="1" dirty="0">
              <a:solidFill>
                <a:srgbClr val="FF0000"/>
              </a:solidFill>
            </a:endParaRPr>
          </a:p>
        </p:txBody>
      </p:sp>
    </p:spTree>
    <p:extLst>
      <p:ext uri="{BB962C8B-B14F-4D97-AF65-F5344CB8AC3E}">
        <p14:creationId xmlns:p14="http://schemas.microsoft.com/office/powerpoint/2010/main" val="29473889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a:t>
            </a:r>
            <a:endParaRPr lang="en-US" dirty="0"/>
          </a:p>
        </p:txBody>
      </p:sp>
      <p:sp>
        <p:nvSpPr>
          <p:cNvPr id="3" name="Content Placeholder 2"/>
          <p:cNvSpPr>
            <a:spLocks noGrp="1"/>
          </p:cNvSpPr>
          <p:nvPr>
            <p:ph idx="1"/>
          </p:nvPr>
        </p:nvSpPr>
        <p:spPr>
          <a:xfrm>
            <a:off x="152400" y="1554162"/>
            <a:ext cx="8839200" cy="4525963"/>
          </a:xfrm>
        </p:spPr>
        <p:txBody>
          <a:bodyPr>
            <a:normAutofit/>
          </a:bodyPr>
          <a:lstStyle/>
          <a:p>
            <a:pPr lvl="0" hangingPunct="0"/>
            <a:r>
              <a:rPr lang="en-US" sz="4000" i="1" dirty="0" smtClean="0"/>
              <a:t>From your </a:t>
            </a:r>
            <a:r>
              <a:rPr lang="en-US" sz="4000" i="1" dirty="0"/>
              <a:t>own experiences with members of other Christian churches discuss some of the divisions that have taken place regarding the </a:t>
            </a:r>
            <a:r>
              <a:rPr lang="en-US" sz="4000" i="1" dirty="0" smtClean="0"/>
              <a:t>sacraments</a:t>
            </a:r>
            <a:r>
              <a:rPr lang="en-US" sz="4000" i="1" dirty="0"/>
              <a:t>.</a:t>
            </a:r>
            <a:r>
              <a:rPr lang="en-US" sz="4000" i="1" dirty="0" smtClean="0"/>
              <a:t> </a:t>
            </a:r>
            <a:endParaRPr lang="en-US" sz="4000" dirty="0"/>
          </a:p>
        </p:txBody>
      </p:sp>
    </p:spTree>
    <p:extLst>
      <p:ext uri="{BB962C8B-B14F-4D97-AF65-F5344CB8AC3E}">
        <p14:creationId xmlns:p14="http://schemas.microsoft.com/office/powerpoint/2010/main" val="13554636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AutoShape 2"/>
          <p:cNvSpPr>
            <a:spLocks noChangeArrowheads="1"/>
          </p:cNvSpPr>
          <p:nvPr/>
        </p:nvSpPr>
        <p:spPr bwMode="auto">
          <a:xfrm>
            <a:off x="1295400" y="2590800"/>
            <a:ext cx="2209800" cy="3962400"/>
          </a:xfrm>
          <a:prstGeom prst="can">
            <a:avLst>
              <a:gd name="adj" fmla="val 4482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 name="Text Box 3"/>
          <p:cNvSpPr txBox="1">
            <a:spLocks noChangeArrowheads="1"/>
          </p:cNvSpPr>
          <p:nvPr/>
        </p:nvSpPr>
        <p:spPr bwMode="auto">
          <a:xfrm>
            <a:off x="1371600" y="4038600"/>
            <a:ext cx="202565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en-US" altLang="en-US" sz="3000" dirty="0"/>
              <a:t>Forgiveness</a:t>
            </a:r>
          </a:p>
          <a:p>
            <a:pPr algn="ctr">
              <a:spcBef>
                <a:spcPct val="50000"/>
              </a:spcBef>
            </a:pPr>
            <a:r>
              <a:rPr lang="en-US" altLang="en-US" sz="3000" dirty="0"/>
              <a:t>New Life</a:t>
            </a:r>
          </a:p>
          <a:p>
            <a:pPr algn="ctr">
              <a:spcBef>
                <a:spcPct val="50000"/>
              </a:spcBef>
            </a:pPr>
            <a:r>
              <a:rPr lang="en-US" altLang="en-US" sz="3000" dirty="0"/>
              <a:t>Salvation</a:t>
            </a:r>
            <a:endParaRPr lang="en-US" altLang="en-US" dirty="0"/>
          </a:p>
        </p:txBody>
      </p:sp>
      <p:sp>
        <p:nvSpPr>
          <p:cNvPr id="6148" name="Text Box 4"/>
          <p:cNvSpPr txBox="1">
            <a:spLocks noChangeArrowheads="1"/>
          </p:cNvSpPr>
          <p:nvPr/>
        </p:nvSpPr>
        <p:spPr bwMode="auto">
          <a:xfrm>
            <a:off x="1219200" y="1752600"/>
            <a:ext cx="297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dirty="0"/>
              <a:t>God's Reservoir</a:t>
            </a:r>
            <a:endParaRPr lang="en-US" altLang="en-US" dirty="0"/>
          </a:p>
        </p:txBody>
      </p:sp>
      <p:sp>
        <p:nvSpPr>
          <p:cNvPr id="6149" name="Text Box 5"/>
          <p:cNvSpPr txBox="1">
            <a:spLocks noChangeArrowheads="1"/>
          </p:cNvSpPr>
          <p:nvPr/>
        </p:nvSpPr>
        <p:spPr bwMode="auto">
          <a:xfrm>
            <a:off x="1676400" y="2895600"/>
            <a:ext cx="1419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en-US" altLang="en-US" b="1" dirty="0">
                <a:solidFill>
                  <a:schemeClr val="tx2"/>
                </a:solidFill>
                <a:effectLst>
                  <a:outerShdw blurRad="38100" dist="38100" dir="2700000" algn="tl">
                    <a:srgbClr val="000000"/>
                  </a:outerShdw>
                </a:effectLst>
              </a:rPr>
              <a:t>GOSPEL</a:t>
            </a:r>
            <a:endParaRPr lang="en-US" altLang="en-US" b="1" dirty="0">
              <a:solidFill>
                <a:srgbClr val="FFCC00"/>
              </a:solidFill>
              <a:effectLst>
                <a:outerShdw blurRad="38100" dist="38100" dir="2700000" algn="tl">
                  <a:srgbClr val="000000"/>
                </a:outerShdw>
              </a:effectLst>
            </a:endParaRPr>
          </a:p>
        </p:txBody>
      </p:sp>
      <p:sp>
        <p:nvSpPr>
          <p:cNvPr id="6150" name="AutoShape 6"/>
          <p:cNvSpPr>
            <a:spLocks noChangeArrowheads="1"/>
          </p:cNvSpPr>
          <p:nvPr/>
        </p:nvSpPr>
        <p:spPr bwMode="auto">
          <a:xfrm>
            <a:off x="3657600" y="2057400"/>
            <a:ext cx="3048000" cy="1219200"/>
          </a:xfrm>
          <a:prstGeom prst="curvedDownArrow">
            <a:avLst>
              <a:gd name="adj1" fmla="val 50000"/>
              <a:gd name="adj2" fmla="val 10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Text Box 7"/>
          <p:cNvSpPr txBox="1">
            <a:spLocks noChangeArrowheads="1"/>
          </p:cNvSpPr>
          <p:nvPr/>
        </p:nvSpPr>
        <p:spPr bwMode="auto">
          <a:xfrm>
            <a:off x="4191000" y="2514600"/>
            <a:ext cx="1295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a:t>God's Word (Bible)</a:t>
            </a:r>
          </a:p>
        </p:txBody>
      </p:sp>
      <p:sp>
        <p:nvSpPr>
          <p:cNvPr id="6152" name="AutoShape 8"/>
          <p:cNvSpPr>
            <a:spLocks noChangeArrowheads="1"/>
          </p:cNvSpPr>
          <p:nvPr/>
        </p:nvSpPr>
        <p:spPr bwMode="auto">
          <a:xfrm>
            <a:off x="3657600" y="4953000"/>
            <a:ext cx="3048000" cy="1219200"/>
          </a:xfrm>
          <a:prstGeom prst="curvedUpArrow">
            <a:avLst>
              <a:gd name="adj1" fmla="val 50000"/>
              <a:gd name="adj2" fmla="val 10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Text Box 9"/>
          <p:cNvSpPr txBox="1">
            <a:spLocks noChangeArrowheads="1"/>
          </p:cNvSpPr>
          <p:nvPr/>
        </p:nvSpPr>
        <p:spPr bwMode="auto">
          <a:xfrm>
            <a:off x="4267200" y="4800600"/>
            <a:ext cx="1587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en-US" altLang="en-US" dirty="0"/>
              <a:t>Sacraments</a:t>
            </a:r>
          </a:p>
        </p:txBody>
      </p:sp>
      <p:sp>
        <p:nvSpPr>
          <p:cNvPr id="6154" name="AutoShape 10"/>
          <p:cNvSpPr>
            <a:spLocks noChangeArrowheads="1"/>
          </p:cNvSpPr>
          <p:nvPr/>
        </p:nvSpPr>
        <p:spPr bwMode="auto">
          <a:xfrm>
            <a:off x="6096000" y="3048000"/>
            <a:ext cx="2819400" cy="31242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pPr>
            <a:r>
              <a:rPr lang="en-US" altLang="en-US" sz="3000" dirty="0"/>
              <a:t>Forgiveness</a:t>
            </a:r>
          </a:p>
          <a:p>
            <a:pPr algn="ctr">
              <a:spcBef>
                <a:spcPct val="20000"/>
              </a:spcBef>
            </a:pPr>
            <a:r>
              <a:rPr lang="en-US" altLang="en-US" sz="3000" dirty="0"/>
              <a:t>New Life</a:t>
            </a:r>
          </a:p>
          <a:p>
            <a:pPr algn="ctr">
              <a:spcBef>
                <a:spcPct val="20000"/>
              </a:spcBef>
            </a:pPr>
            <a:r>
              <a:rPr lang="en-US" altLang="en-US" sz="3000" dirty="0"/>
              <a:t>Salvation</a:t>
            </a:r>
            <a:endParaRPr lang="en-US" altLang="en-US" dirty="0"/>
          </a:p>
        </p:txBody>
      </p:sp>
      <p:sp>
        <p:nvSpPr>
          <p:cNvPr id="6155" name="Rectangle 11"/>
          <p:cNvSpPr>
            <a:spLocks noGrp="1" noChangeArrowheads="1"/>
          </p:cNvSpPr>
          <p:nvPr>
            <p:ph type="title"/>
          </p:nvPr>
        </p:nvSpPr>
        <p:spPr>
          <a:xfrm>
            <a:off x="304800" y="228600"/>
            <a:ext cx="8686800" cy="841248"/>
          </a:xfrm>
        </p:spPr>
        <p:txBody>
          <a:bodyPr>
            <a:normAutofit fontScale="90000"/>
          </a:bodyPr>
          <a:lstStyle/>
          <a:p>
            <a:r>
              <a:rPr lang="en-US" altLang="en-US" sz="6000" dirty="0"/>
              <a:t>The Means of Grace</a:t>
            </a:r>
          </a:p>
        </p:txBody>
      </p:sp>
      <p:sp>
        <p:nvSpPr>
          <p:cNvPr id="6156" name="Text Box 12"/>
          <p:cNvSpPr txBox="1">
            <a:spLocks noChangeArrowheads="1"/>
          </p:cNvSpPr>
          <p:nvPr/>
        </p:nvSpPr>
        <p:spPr bwMode="auto">
          <a:xfrm>
            <a:off x="3429000" y="6172200"/>
            <a:ext cx="3497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en-US" altLang="en-US" dirty="0"/>
              <a:t>Baptism and Lord's Supper</a:t>
            </a:r>
          </a:p>
        </p:txBody>
      </p:sp>
    </p:spTree>
    <p:extLst>
      <p:ext uri="{BB962C8B-B14F-4D97-AF65-F5344CB8AC3E}">
        <p14:creationId xmlns:p14="http://schemas.microsoft.com/office/powerpoint/2010/main" val="4029564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147"/>
                                        </p:tgtEl>
                                        <p:attrNameLst>
                                          <p:attrName>style.visibility</p:attrName>
                                        </p:attrNameLst>
                                      </p:cBhvr>
                                      <p:to>
                                        <p:strVal val="visible"/>
                                      </p:to>
                                    </p:set>
                                    <p:animEffect transition="in" filter="fade">
                                      <p:cBhvr>
                                        <p:cTn id="11" dur="500"/>
                                        <p:tgtEl>
                                          <p:spTgt spid="614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154"/>
                                        </p:tgtEl>
                                        <p:attrNameLst>
                                          <p:attrName>style.visibility</p:attrName>
                                        </p:attrNameLst>
                                      </p:cBhvr>
                                      <p:to>
                                        <p:strVal val="visible"/>
                                      </p:to>
                                    </p:set>
                                    <p:animEffect transition="in" filter="barn(inVertical)">
                                      <p:cBhvr>
                                        <p:cTn id="16" dur="500"/>
                                        <p:tgtEl>
                                          <p:spTgt spid="615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151"/>
                                        </p:tgtEl>
                                        <p:attrNameLst>
                                          <p:attrName>style.visibility</p:attrName>
                                        </p:attrNameLst>
                                      </p:cBhvr>
                                      <p:to>
                                        <p:strVal val="visible"/>
                                      </p:to>
                                    </p:set>
                                    <p:anim calcmode="lin" valueType="num">
                                      <p:cBhvr additive="base">
                                        <p:cTn id="21" dur="500" fill="hold"/>
                                        <p:tgtEl>
                                          <p:spTgt spid="6151"/>
                                        </p:tgtEl>
                                        <p:attrNameLst>
                                          <p:attrName>ppt_x</p:attrName>
                                        </p:attrNameLst>
                                      </p:cBhvr>
                                      <p:tavLst>
                                        <p:tav tm="0">
                                          <p:val>
                                            <p:strVal val="#ppt_x"/>
                                          </p:val>
                                        </p:tav>
                                        <p:tav tm="100000">
                                          <p:val>
                                            <p:strVal val="#ppt_x"/>
                                          </p:val>
                                        </p:tav>
                                      </p:tavLst>
                                    </p:anim>
                                    <p:anim calcmode="lin" valueType="num">
                                      <p:cBhvr additive="base">
                                        <p:cTn id="22"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153"/>
                                        </p:tgtEl>
                                        <p:attrNameLst>
                                          <p:attrName>style.visibility</p:attrName>
                                        </p:attrNameLst>
                                      </p:cBhvr>
                                      <p:to>
                                        <p:strVal val="visible"/>
                                      </p:to>
                                    </p:set>
                                    <p:anim calcmode="lin" valueType="num">
                                      <p:cBhvr additive="base">
                                        <p:cTn id="27" dur="500" fill="hold"/>
                                        <p:tgtEl>
                                          <p:spTgt spid="6153"/>
                                        </p:tgtEl>
                                        <p:attrNameLst>
                                          <p:attrName>ppt_x</p:attrName>
                                        </p:attrNameLst>
                                      </p:cBhvr>
                                      <p:tavLst>
                                        <p:tav tm="0">
                                          <p:val>
                                            <p:strVal val="#ppt_x"/>
                                          </p:val>
                                        </p:tav>
                                        <p:tav tm="100000">
                                          <p:val>
                                            <p:strVal val="#ppt_x"/>
                                          </p:val>
                                        </p:tav>
                                      </p:tavLst>
                                    </p:anim>
                                    <p:anim calcmode="lin" valueType="num">
                                      <p:cBhvr additive="base">
                                        <p:cTn id="28" dur="500" fill="hold"/>
                                        <p:tgtEl>
                                          <p:spTgt spid="615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156"/>
                                        </p:tgtEl>
                                        <p:attrNameLst>
                                          <p:attrName>style.visibility</p:attrName>
                                        </p:attrNameLst>
                                      </p:cBhvr>
                                      <p:to>
                                        <p:strVal val="visible"/>
                                      </p:to>
                                    </p:set>
                                    <p:anim calcmode="lin" valueType="num">
                                      <p:cBhvr additive="base">
                                        <p:cTn id="33" dur="500" fill="hold"/>
                                        <p:tgtEl>
                                          <p:spTgt spid="6156"/>
                                        </p:tgtEl>
                                        <p:attrNameLst>
                                          <p:attrName>ppt_x</p:attrName>
                                        </p:attrNameLst>
                                      </p:cBhvr>
                                      <p:tavLst>
                                        <p:tav tm="0">
                                          <p:val>
                                            <p:strVal val="#ppt_x"/>
                                          </p:val>
                                        </p:tav>
                                        <p:tav tm="100000">
                                          <p:val>
                                            <p:strVal val="#ppt_x"/>
                                          </p:val>
                                        </p:tav>
                                      </p:tavLst>
                                    </p:anim>
                                    <p:anim calcmode="lin" valueType="num">
                                      <p:cBhvr additive="base">
                                        <p:cTn id="34" dur="500" fill="hold"/>
                                        <p:tgtEl>
                                          <p:spTgt spid="6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9" grpId="0" autoUpdateAnimBg="0"/>
      <p:bldP spid="6151" grpId="0"/>
      <p:bldP spid="6153" grpId="0"/>
      <p:bldP spid="6154" grpId="0" animBg="1"/>
      <p:bldP spid="6156" grpId="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dirty="0" smtClean="0"/>
              <a:t>Defining a sacrament…</a:t>
            </a:r>
            <a:endParaRPr lang="en-US" altLang="en-US" dirty="0"/>
          </a:p>
        </p:txBody>
      </p:sp>
      <p:sp>
        <p:nvSpPr>
          <p:cNvPr id="37891" name="Rectangle 3"/>
          <p:cNvSpPr>
            <a:spLocks noGrp="1" noChangeArrowheads="1"/>
          </p:cNvSpPr>
          <p:nvPr>
            <p:ph type="body" sz="half" idx="1"/>
          </p:nvPr>
        </p:nvSpPr>
        <p:spPr/>
        <p:txBody>
          <a:bodyPr/>
          <a:lstStyle/>
          <a:p>
            <a:r>
              <a:rPr lang="en-US" altLang="en-US"/>
              <a:t>A Sacrament is a sacred act,</a:t>
            </a:r>
          </a:p>
        </p:txBody>
      </p:sp>
      <p:sp>
        <p:nvSpPr>
          <p:cNvPr id="37892" name="Rectangle 4"/>
          <p:cNvSpPr>
            <a:spLocks noGrp="1" noChangeArrowheads="1"/>
          </p:cNvSpPr>
          <p:nvPr>
            <p:ph type="body" sz="half" idx="2"/>
          </p:nvPr>
        </p:nvSpPr>
        <p:spPr>
          <a:xfrm>
            <a:off x="5029200" y="1752600"/>
            <a:ext cx="3810000" cy="4343400"/>
          </a:xfrm>
        </p:spPr>
        <p:txBody>
          <a:bodyPr/>
          <a:lstStyle/>
          <a:p>
            <a:pPr marL="514350" indent="-514350">
              <a:buClr>
                <a:schemeClr val="tx1"/>
              </a:buClr>
              <a:buSzTx/>
              <a:buFont typeface="+mj-lt"/>
              <a:buAutoNum type="arabicPeriod"/>
            </a:pPr>
            <a:r>
              <a:rPr lang="en-US" altLang="en-US" dirty="0"/>
              <a:t>Instituted by </a:t>
            </a:r>
            <a:r>
              <a:rPr lang="en-US" altLang="en-US" dirty="0" smtClean="0"/>
              <a:t>Jesus</a:t>
            </a:r>
            <a:endParaRPr lang="en-US" altLang="en-US" dirty="0"/>
          </a:p>
          <a:p>
            <a:pPr marL="514350" indent="-514350">
              <a:buClr>
                <a:schemeClr val="tx1"/>
              </a:buClr>
              <a:buSzTx/>
              <a:buFont typeface="+mj-lt"/>
              <a:buAutoNum type="arabicPeriod"/>
            </a:pPr>
            <a:r>
              <a:rPr lang="en-US" altLang="en-US" dirty="0"/>
              <a:t>uses visible elements connected with God's Word</a:t>
            </a:r>
          </a:p>
          <a:p>
            <a:pPr marL="514350" indent="-514350">
              <a:buClr>
                <a:schemeClr val="tx1"/>
              </a:buClr>
              <a:buSzTx/>
              <a:buFont typeface="+mj-lt"/>
              <a:buAutoNum type="arabicPeriod"/>
            </a:pPr>
            <a:r>
              <a:rPr lang="en-US" altLang="en-US" dirty="0"/>
              <a:t>Offers and gives forgiveness of sins, new life and salvation</a:t>
            </a:r>
          </a:p>
        </p:txBody>
      </p:sp>
    </p:spTree>
    <p:extLst>
      <p:ext uri="{BB962C8B-B14F-4D97-AF65-F5344CB8AC3E}">
        <p14:creationId xmlns:p14="http://schemas.microsoft.com/office/powerpoint/2010/main" val="348422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 calcmode="lin" valueType="num">
                                      <p:cBhvr additive="base">
                                        <p:cTn id="7" dur="500" fill="hold"/>
                                        <p:tgtEl>
                                          <p:spTgt spid="378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892">
                                            <p:txEl>
                                              <p:pRg st="1" end="1"/>
                                            </p:txEl>
                                          </p:spTgt>
                                        </p:tgtEl>
                                        <p:attrNameLst>
                                          <p:attrName>style.visibility</p:attrName>
                                        </p:attrNameLst>
                                      </p:cBhvr>
                                      <p:to>
                                        <p:strVal val="visible"/>
                                      </p:to>
                                    </p:set>
                                    <p:anim calcmode="lin" valueType="num">
                                      <p:cBhvr additive="base">
                                        <p:cTn id="13" dur="500" fill="hold"/>
                                        <p:tgtEl>
                                          <p:spTgt spid="3789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892">
                                            <p:txEl>
                                              <p:pRg st="2" end="2"/>
                                            </p:txEl>
                                          </p:spTgt>
                                        </p:tgtEl>
                                        <p:attrNameLst>
                                          <p:attrName>style.visibility</p:attrName>
                                        </p:attrNameLst>
                                      </p:cBhvr>
                                      <p:to>
                                        <p:strVal val="visible"/>
                                      </p:to>
                                    </p:set>
                                    <p:anim calcmode="lin" valueType="num">
                                      <p:cBhvr additive="base">
                                        <p:cTn id="19" dur="500" fill="hold"/>
                                        <p:tgtEl>
                                          <p:spTgt spid="3789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lstStyle/>
          <a:p>
            <a:r>
              <a:rPr lang="en-US" dirty="0" smtClean="0"/>
              <a:t>“PRIMING THE PUMP”</a:t>
            </a:r>
            <a:endParaRPr lang="en-US" dirty="0"/>
          </a:p>
        </p:txBody>
      </p:sp>
      <p:sp>
        <p:nvSpPr>
          <p:cNvPr id="3" name="Content Placeholder 2"/>
          <p:cNvSpPr>
            <a:spLocks noGrp="1"/>
          </p:cNvSpPr>
          <p:nvPr>
            <p:ph idx="1"/>
          </p:nvPr>
        </p:nvSpPr>
        <p:spPr>
          <a:xfrm>
            <a:off x="457200" y="1554162"/>
            <a:ext cx="8534400" cy="4525963"/>
          </a:xfrm>
        </p:spPr>
        <p:txBody>
          <a:bodyPr>
            <a:normAutofit/>
          </a:bodyPr>
          <a:lstStyle/>
          <a:p>
            <a:pPr marL="0" lvl="0" indent="0" hangingPunct="0">
              <a:buNone/>
            </a:pPr>
            <a:r>
              <a:rPr lang="en-US" b="1" dirty="0" smtClean="0"/>
              <a:t>Come up with at least three responses to this familiar criticism: “Why are there so many different Christian churches if they all claim to follow the same Bible?”  </a:t>
            </a:r>
          </a:p>
        </p:txBody>
      </p:sp>
      <p:pic>
        <p:nvPicPr>
          <p:cNvPr id="5" name="Picture 2" descr="Is Gospel Amnesia Creating a Third Great Sch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8" y="4038600"/>
            <a:ext cx="9142651" cy="321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2930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2400" y="152400"/>
            <a:ext cx="8686800" cy="841248"/>
          </a:xfrm>
        </p:spPr>
        <p:txBody>
          <a:bodyPr>
            <a:noAutofit/>
          </a:bodyPr>
          <a:lstStyle/>
          <a:p>
            <a:pPr algn="ctr"/>
            <a:r>
              <a:rPr lang="en-US" altLang="en-US" sz="9600" b="1" dirty="0">
                <a:solidFill>
                  <a:srgbClr val="000000"/>
                </a:solidFill>
              </a:rPr>
              <a:t>“Office”</a:t>
            </a:r>
          </a:p>
        </p:txBody>
      </p:sp>
      <p:sp>
        <p:nvSpPr>
          <p:cNvPr id="39940" name="Rectangle 4"/>
          <p:cNvSpPr>
            <a:spLocks noGrp="1" noChangeArrowheads="1"/>
          </p:cNvSpPr>
          <p:nvPr>
            <p:ph type="body" sz="half" idx="2"/>
          </p:nvPr>
        </p:nvSpPr>
        <p:spPr>
          <a:xfrm>
            <a:off x="990600" y="1981200"/>
            <a:ext cx="7848600" cy="4114800"/>
          </a:xfrm>
        </p:spPr>
        <p:txBody>
          <a:bodyPr>
            <a:normAutofit/>
          </a:bodyPr>
          <a:lstStyle/>
          <a:p>
            <a:pPr marL="533400" indent="-533400">
              <a:buClr>
                <a:schemeClr val="tx1"/>
              </a:buClr>
              <a:buSzTx/>
              <a:buFontTx/>
              <a:buAutoNum type="arabicPeriod"/>
            </a:pPr>
            <a:r>
              <a:rPr lang="en-US" altLang="en-US" sz="4400" i="1" u="sng" dirty="0" err="1">
                <a:solidFill>
                  <a:srgbClr val="000000"/>
                </a:solidFill>
              </a:rPr>
              <a:t>OFF</a:t>
            </a:r>
            <a:r>
              <a:rPr lang="en-US" altLang="en-US" sz="4400" dirty="0" err="1"/>
              <a:t>ers</a:t>
            </a:r>
            <a:r>
              <a:rPr lang="en-US" altLang="en-US" sz="4400" dirty="0"/>
              <a:t> and gives forgiveness of sins, new life and salvation</a:t>
            </a:r>
          </a:p>
          <a:p>
            <a:pPr marL="533400" indent="-533400">
              <a:buClr>
                <a:schemeClr val="tx1"/>
              </a:buClr>
              <a:buSzTx/>
              <a:buFontTx/>
              <a:buAutoNum type="arabicPeriod"/>
            </a:pPr>
            <a:r>
              <a:rPr lang="en-US" altLang="en-US" sz="4400" i="1" u="sng" dirty="0">
                <a:solidFill>
                  <a:srgbClr val="000000"/>
                </a:solidFill>
              </a:rPr>
              <a:t>I</a:t>
            </a:r>
            <a:r>
              <a:rPr lang="en-US" altLang="en-US" sz="4400" dirty="0"/>
              <a:t>nstituted by </a:t>
            </a:r>
            <a:r>
              <a:rPr lang="en-US" altLang="en-US" sz="4400" i="1" dirty="0" smtClean="0">
                <a:solidFill>
                  <a:srgbClr val="000000"/>
                </a:solidFill>
              </a:rPr>
              <a:t>C</a:t>
            </a:r>
            <a:r>
              <a:rPr lang="en-US" altLang="en-US" sz="4400" dirty="0" smtClean="0"/>
              <a:t>hrist</a:t>
            </a:r>
          </a:p>
          <a:p>
            <a:pPr marL="533400" indent="-533400">
              <a:buClr>
                <a:schemeClr val="tx1"/>
              </a:buClr>
              <a:buSzTx/>
              <a:buFontTx/>
              <a:buAutoNum type="arabicPeriod"/>
            </a:pPr>
            <a:r>
              <a:rPr lang="en-US" altLang="en-US" sz="4400" i="1" u="sng" dirty="0" smtClean="0"/>
              <a:t>C</a:t>
            </a:r>
            <a:r>
              <a:rPr lang="en-US" altLang="en-US" sz="4400" dirty="0" smtClean="0"/>
              <a:t>onnected to God’s Word</a:t>
            </a:r>
            <a:endParaRPr lang="en-US" altLang="en-US" sz="4400" dirty="0"/>
          </a:p>
          <a:p>
            <a:pPr marL="533400" indent="-533400">
              <a:buClr>
                <a:schemeClr val="tx1"/>
              </a:buClr>
              <a:buSzTx/>
              <a:buFontTx/>
              <a:buAutoNum type="arabicPeriod"/>
            </a:pPr>
            <a:r>
              <a:rPr lang="en-US" altLang="en-US" sz="4400" i="1" u="sng" dirty="0">
                <a:solidFill>
                  <a:srgbClr val="000000"/>
                </a:solidFill>
              </a:rPr>
              <a:t>E</a:t>
            </a:r>
            <a:r>
              <a:rPr lang="en-US" altLang="en-US" sz="4400" dirty="0"/>
              <a:t>xternal elements </a:t>
            </a:r>
            <a:r>
              <a:rPr lang="en-US" altLang="en-US" sz="4400" dirty="0" smtClean="0"/>
              <a:t>or signs</a:t>
            </a:r>
            <a:endParaRPr lang="en-US" altLang="en-US" sz="4400" dirty="0"/>
          </a:p>
        </p:txBody>
      </p:sp>
    </p:spTree>
    <p:extLst>
      <p:ext uri="{BB962C8B-B14F-4D97-AF65-F5344CB8AC3E}">
        <p14:creationId xmlns:p14="http://schemas.microsoft.com/office/powerpoint/2010/main" val="380333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animEffect transition="in" filter="barn(inVertical)">
                                      <p:cBhvr>
                                        <p:cTn id="7" dur="500"/>
                                        <p:tgtEl>
                                          <p:spTgt spid="399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9940">
                                            <p:txEl>
                                              <p:pRg st="1" end="1"/>
                                            </p:txEl>
                                          </p:spTgt>
                                        </p:tgtEl>
                                        <p:attrNameLst>
                                          <p:attrName>style.visibility</p:attrName>
                                        </p:attrNameLst>
                                      </p:cBhvr>
                                      <p:to>
                                        <p:strVal val="visible"/>
                                      </p:to>
                                    </p:set>
                                    <p:animEffect transition="in" filter="barn(inVertical)">
                                      <p:cBhvr>
                                        <p:cTn id="12" dur="500"/>
                                        <p:tgtEl>
                                          <p:spTgt spid="399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9940">
                                            <p:txEl>
                                              <p:pRg st="2" end="2"/>
                                            </p:txEl>
                                          </p:spTgt>
                                        </p:tgtEl>
                                        <p:attrNameLst>
                                          <p:attrName>style.visibility</p:attrName>
                                        </p:attrNameLst>
                                      </p:cBhvr>
                                      <p:to>
                                        <p:strVal val="visible"/>
                                      </p:to>
                                    </p:set>
                                    <p:animEffect transition="in" filter="barn(inVertical)">
                                      <p:cBhvr>
                                        <p:cTn id="17" dur="500"/>
                                        <p:tgtEl>
                                          <p:spTgt spid="399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9940">
                                            <p:txEl>
                                              <p:pRg st="3" end="3"/>
                                            </p:txEl>
                                          </p:spTgt>
                                        </p:tgtEl>
                                        <p:attrNameLst>
                                          <p:attrName>style.visibility</p:attrName>
                                        </p:attrNameLst>
                                      </p:cBhvr>
                                      <p:to>
                                        <p:strVal val="visible"/>
                                      </p:to>
                                    </p:set>
                                    <p:animEffect transition="in" filter="barn(inVertical)">
                                      <p:cBhvr>
                                        <p:cTn id="22" dur="500"/>
                                        <p:tgtEl>
                                          <p:spTgt spid="3994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0" nodeType="clickEffect">
                                  <p:stCondLst>
                                    <p:cond delay="0"/>
                                  </p:stCondLst>
                                  <p:childTnLst>
                                    <p:animScale>
                                      <p:cBhvr>
                                        <p:cTn id="26" dur="2000" fill="hold"/>
                                        <p:tgtEl>
                                          <p:spTgt spid="3993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0"/>
            <a:ext cx="8686800" cy="3048000"/>
          </a:xfrm>
        </p:spPr>
        <p:txBody>
          <a:bodyPr>
            <a:normAutofit/>
          </a:bodyPr>
          <a:lstStyle/>
          <a:p>
            <a:pPr algn="ctr"/>
            <a:r>
              <a:rPr lang="en-US" sz="4400" dirty="0" smtClean="0"/>
              <a:t>What does “Baptism” mean?</a:t>
            </a:r>
            <a:endParaRPr lang="en-US" sz="4400" dirty="0"/>
          </a:p>
        </p:txBody>
      </p:sp>
    </p:spTree>
    <p:extLst>
      <p:ext uri="{BB962C8B-B14F-4D97-AF65-F5344CB8AC3E}">
        <p14:creationId xmlns:p14="http://schemas.microsoft.com/office/powerpoint/2010/main" val="27023067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Digging Deeper into god’s Word</a:t>
            </a:r>
            <a:endParaRPr lang="en-US" dirty="0"/>
          </a:p>
        </p:txBody>
      </p:sp>
      <p:sp>
        <p:nvSpPr>
          <p:cNvPr id="3" name="Content Placeholder 2"/>
          <p:cNvSpPr>
            <a:spLocks noGrp="1"/>
          </p:cNvSpPr>
          <p:nvPr>
            <p:ph idx="1"/>
          </p:nvPr>
        </p:nvSpPr>
        <p:spPr>
          <a:xfrm>
            <a:off x="304800" y="2667000"/>
            <a:ext cx="8458200" cy="4114800"/>
          </a:xfrm>
        </p:spPr>
        <p:txBody>
          <a:bodyPr>
            <a:noAutofit/>
          </a:bodyPr>
          <a:lstStyle/>
          <a:p>
            <a:pPr marL="0" lvl="0" indent="0" algn="ctr" hangingPunct="0">
              <a:buNone/>
            </a:pPr>
            <a:r>
              <a:rPr lang="en-US" sz="5400" i="1" dirty="0" smtClean="0"/>
              <a:t>Mark 7:1-4</a:t>
            </a:r>
            <a:endParaRPr lang="en-US" sz="5400" i="1" dirty="0"/>
          </a:p>
        </p:txBody>
      </p:sp>
    </p:spTree>
    <p:extLst>
      <p:ext uri="{BB962C8B-B14F-4D97-AF65-F5344CB8AC3E}">
        <p14:creationId xmlns:p14="http://schemas.microsoft.com/office/powerpoint/2010/main" val="22423334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Digging Deeper into god’s Word</a:t>
            </a:r>
            <a:endParaRPr lang="en-US" dirty="0"/>
          </a:p>
        </p:txBody>
      </p:sp>
      <p:sp>
        <p:nvSpPr>
          <p:cNvPr id="3" name="Content Placeholder 2"/>
          <p:cNvSpPr>
            <a:spLocks noGrp="1"/>
          </p:cNvSpPr>
          <p:nvPr>
            <p:ph idx="1"/>
          </p:nvPr>
        </p:nvSpPr>
        <p:spPr>
          <a:xfrm>
            <a:off x="304800" y="2667000"/>
            <a:ext cx="8458200" cy="4114800"/>
          </a:xfrm>
        </p:spPr>
        <p:txBody>
          <a:bodyPr>
            <a:noAutofit/>
          </a:bodyPr>
          <a:lstStyle/>
          <a:p>
            <a:pPr marL="0" lvl="0" indent="0" algn="ctr" hangingPunct="0">
              <a:buNone/>
            </a:pPr>
            <a:r>
              <a:rPr lang="en-US" sz="5400" i="1" dirty="0" smtClean="0"/>
              <a:t>Matthew 28:18-20</a:t>
            </a:r>
            <a:endParaRPr lang="en-US" sz="5400" i="1" dirty="0"/>
          </a:p>
        </p:txBody>
      </p:sp>
    </p:spTree>
    <p:extLst>
      <p:ext uri="{BB962C8B-B14F-4D97-AF65-F5344CB8AC3E}">
        <p14:creationId xmlns:p14="http://schemas.microsoft.com/office/powerpoint/2010/main" val="34861736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0"/>
            <a:ext cx="8686800" cy="3048000"/>
          </a:xfrm>
        </p:spPr>
        <p:txBody>
          <a:bodyPr>
            <a:normAutofit/>
          </a:bodyPr>
          <a:lstStyle/>
          <a:p>
            <a:pPr algn="ctr"/>
            <a:r>
              <a:rPr lang="en-US" sz="4400" dirty="0" smtClean="0"/>
              <a:t>What is the purpose of baptism?</a:t>
            </a:r>
            <a:endParaRPr lang="en-US" sz="4400" dirty="0"/>
          </a:p>
        </p:txBody>
      </p:sp>
    </p:spTree>
    <p:extLst>
      <p:ext uri="{BB962C8B-B14F-4D97-AF65-F5344CB8AC3E}">
        <p14:creationId xmlns:p14="http://schemas.microsoft.com/office/powerpoint/2010/main" val="27413366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0"/>
            <a:ext cx="8686800" cy="3048000"/>
          </a:xfrm>
        </p:spPr>
        <p:txBody>
          <a:bodyPr>
            <a:normAutofit/>
          </a:bodyPr>
          <a:lstStyle/>
          <a:p>
            <a:pPr lvl="0" algn="ctr" hangingPunct="0"/>
            <a:r>
              <a:rPr lang="en-US" sz="4400" dirty="0" smtClean="0"/>
              <a:t>What are the blessings of baptism</a:t>
            </a:r>
            <a:r>
              <a:rPr lang="en-US" sz="4400" dirty="0" smtClean="0"/>
              <a:t>?</a:t>
            </a:r>
            <a:br>
              <a:rPr lang="en-US" sz="4400" dirty="0" smtClean="0"/>
            </a:br>
            <a:r>
              <a:rPr lang="en-US" sz="4400" dirty="0"/>
              <a:t/>
            </a:r>
            <a:br>
              <a:rPr lang="en-US" sz="4400" dirty="0"/>
            </a:br>
            <a:r>
              <a:rPr lang="en-US" sz="4400" b="1" i="1" dirty="0">
                <a:solidFill>
                  <a:srgbClr val="FF0000"/>
                </a:solidFill>
              </a:rPr>
              <a:t>[Small Group Work]</a:t>
            </a:r>
          </a:p>
        </p:txBody>
      </p:sp>
    </p:spTree>
    <p:extLst>
      <p:ext uri="{BB962C8B-B14F-4D97-AF65-F5344CB8AC3E}">
        <p14:creationId xmlns:p14="http://schemas.microsoft.com/office/powerpoint/2010/main" val="39658336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discussion</a:t>
            </a:r>
            <a:endParaRPr lang="en-US" dirty="0"/>
          </a:p>
        </p:txBody>
      </p:sp>
      <p:sp>
        <p:nvSpPr>
          <p:cNvPr id="3" name="Content Placeholder 2"/>
          <p:cNvSpPr>
            <a:spLocks noGrp="1"/>
          </p:cNvSpPr>
          <p:nvPr>
            <p:ph idx="1"/>
          </p:nvPr>
        </p:nvSpPr>
        <p:spPr>
          <a:xfrm>
            <a:off x="304800" y="1295400"/>
            <a:ext cx="8458200" cy="5181600"/>
          </a:xfrm>
        </p:spPr>
        <p:txBody>
          <a:bodyPr>
            <a:noAutofit/>
          </a:bodyPr>
          <a:lstStyle/>
          <a:p>
            <a:pPr marL="0" lvl="0" indent="0" hangingPunct="0">
              <a:buNone/>
            </a:pPr>
            <a:r>
              <a:rPr lang="en-US" i="1" dirty="0" smtClean="0"/>
              <a:t>1.</a:t>
            </a:r>
            <a:r>
              <a:rPr lang="en-US" i="1" dirty="0"/>
              <a:t>	</a:t>
            </a:r>
            <a:r>
              <a:rPr lang="en-US" i="1" dirty="0" smtClean="0"/>
              <a:t>What </a:t>
            </a:r>
            <a:r>
              <a:rPr lang="en-US" i="1" dirty="0"/>
              <a:t>are some of the attitudes and </a:t>
            </a:r>
            <a:r>
              <a:rPr lang="en-US" i="1" dirty="0" smtClean="0"/>
              <a:t>	practices </a:t>
            </a:r>
            <a:r>
              <a:rPr lang="en-US" i="1" dirty="0"/>
              <a:t>of Baptism that Christians might </a:t>
            </a:r>
            <a:r>
              <a:rPr lang="en-US" i="1" dirty="0" smtClean="0"/>
              <a:t>	develop </a:t>
            </a:r>
            <a:r>
              <a:rPr lang="en-US" i="1" dirty="0"/>
              <a:t>if they believe that baptism is </a:t>
            </a:r>
            <a:r>
              <a:rPr lang="en-US" i="1" dirty="0" smtClean="0"/>
              <a:t>	merely </a:t>
            </a:r>
            <a:r>
              <a:rPr lang="en-US" i="1" dirty="0"/>
              <a:t>a ceremony to demonstrate </a:t>
            </a:r>
            <a:r>
              <a:rPr lang="en-US" i="1" dirty="0" smtClean="0"/>
              <a:t>a	 	person’s </a:t>
            </a:r>
            <a:r>
              <a:rPr lang="en-US" i="1" dirty="0"/>
              <a:t>commitment (or renewed </a:t>
            </a:r>
            <a:r>
              <a:rPr lang="en-US" i="1" dirty="0" smtClean="0"/>
              <a:t>	commitment </a:t>
            </a:r>
            <a:r>
              <a:rPr lang="en-US" i="1" dirty="0"/>
              <a:t>to God</a:t>
            </a:r>
            <a:r>
              <a:rPr lang="en-US" i="1" dirty="0" smtClean="0"/>
              <a:t>)?</a:t>
            </a:r>
            <a:endParaRPr lang="en-US" i="1" dirty="0"/>
          </a:p>
          <a:p>
            <a:pPr marL="0" lvl="0" indent="0" hangingPunct="0">
              <a:buNone/>
            </a:pPr>
            <a:r>
              <a:rPr lang="en-US" i="1" dirty="0"/>
              <a:t> 	</a:t>
            </a:r>
            <a:endParaRPr lang="en-US" b="1" i="1" dirty="0"/>
          </a:p>
        </p:txBody>
      </p:sp>
    </p:spTree>
    <p:extLst>
      <p:ext uri="{BB962C8B-B14F-4D97-AF65-F5344CB8AC3E}">
        <p14:creationId xmlns:p14="http://schemas.microsoft.com/office/powerpoint/2010/main" val="20440828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discussion</a:t>
            </a:r>
            <a:endParaRPr lang="en-US" dirty="0"/>
          </a:p>
        </p:txBody>
      </p:sp>
      <p:sp>
        <p:nvSpPr>
          <p:cNvPr id="3" name="Content Placeholder 2"/>
          <p:cNvSpPr>
            <a:spLocks noGrp="1"/>
          </p:cNvSpPr>
          <p:nvPr>
            <p:ph idx="1"/>
          </p:nvPr>
        </p:nvSpPr>
        <p:spPr>
          <a:xfrm>
            <a:off x="304800" y="1295400"/>
            <a:ext cx="8458200" cy="5181600"/>
          </a:xfrm>
        </p:spPr>
        <p:txBody>
          <a:bodyPr>
            <a:noAutofit/>
          </a:bodyPr>
          <a:lstStyle/>
          <a:p>
            <a:pPr marL="0" lvl="0" indent="0" hangingPunct="0">
              <a:buNone/>
            </a:pPr>
            <a:r>
              <a:rPr lang="en-US" i="1" dirty="0" smtClean="0"/>
              <a:t>2.</a:t>
            </a:r>
            <a:r>
              <a:rPr lang="en-US" i="1" dirty="0"/>
              <a:t>	</a:t>
            </a:r>
            <a:r>
              <a:rPr lang="en-US" i="1" dirty="0" smtClean="0"/>
              <a:t>Discuss </a:t>
            </a:r>
            <a:r>
              <a:rPr lang="en-US" i="1" dirty="0"/>
              <a:t>ways in which believers can more </a:t>
            </a:r>
            <a:r>
              <a:rPr lang="en-US" i="1" dirty="0" smtClean="0"/>
              <a:t>	fully </a:t>
            </a:r>
            <a:r>
              <a:rPr lang="en-US" i="1" dirty="0"/>
              <a:t>“live in our baptismal grace all the </a:t>
            </a:r>
            <a:r>
              <a:rPr lang="en-US" i="1" dirty="0" smtClean="0"/>
              <a:t>	days </a:t>
            </a:r>
            <a:r>
              <a:rPr lang="en-US" i="1" dirty="0"/>
              <a:t>of our life.”</a:t>
            </a:r>
            <a:endParaRPr lang="en-US" i="1" dirty="0"/>
          </a:p>
          <a:p>
            <a:pPr marL="0" lvl="0" indent="0" hangingPunct="0">
              <a:buNone/>
            </a:pPr>
            <a:r>
              <a:rPr lang="en-US" i="1" dirty="0"/>
              <a:t> 	</a:t>
            </a:r>
            <a:endParaRPr lang="en-US" b="1" i="1" dirty="0"/>
          </a:p>
        </p:txBody>
      </p:sp>
    </p:spTree>
    <p:extLst>
      <p:ext uri="{BB962C8B-B14F-4D97-AF65-F5344CB8AC3E}">
        <p14:creationId xmlns:p14="http://schemas.microsoft.com/office/powerpoint/2010/main" val="23152683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76400"/>
            <a:ext cx="8686800" cy="838200"/>
          </a:xfrm>
        </p:spPr>
        <p:txBody>
          <a:bodyPr>
            <a:normAutofit/>
          </a:bodyPr>
          <a:lstStyle/>
          <a:p>
            <a:pPr algn="ctr"/>
            <a:r>
              <a:rPr lang="en-US" sz="4000" dirty="0" smtClean="0"/>
              <a:t>Why baptize babies?</a:t>
            </a:r>
            <a:endParaRPr lang="en-US" sz="4000" dirty="0"/>
          </a:p>
        </p:txBody>
      </p:sp>
      <p:sp>
        <p:nvSpPr>
          <p:cNvPr id="4" name="Content Placeholder 2"/>
          <p:cNvSpPr txBox="1">
            <a:spLocks/>
          </p:cNvSpPr>
          <p:nvPr/>
        </p:nvSpPr>
        <p:spPr>
          <a:xfrm>
            <a:off x="152400" y="3048000"/>
            <a:ext cx="8839200" cy="3276600"/>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lvl="0" indent="0" algn="ctr" hangingPunct="0">
              <a:buNone/>
            </a:pPr>
            <a:r>
              <a:rPr lang="en-US" sz="5400" b="1" i="1" dirty="0" smtClean="0">
                <a:solidFill>
                  <a:srgbClr val="FF0000"/>
                </a:solidFill>
              </a:rPr>
              <a:t>[Small Group Work]</a:t>
            </a:r>
          </a:p>
          <a:p>
            <a:pPr marL="0" indent="0" hangingPunct="0">
              <a:buFont typeface="Wingdings 2"/>
              <a:buNone/>
            </a:pPr>
            <a:endParaRPr lang="en-US" sz="5400" i="1" dirty="0"/>
          </a:p>
        </p:txBody>
      </p:sp>
    </p:spTree>
    <p:extLst>
      <p:ext uri="{BB962C8B-B14F-4D97-AF65-F5344CB8AC3E}">
        <p14:creationId xmlns:p14="http://schemas.microsoft.com/office/powerpoint/2010/main" val="163234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465" y="0"/>
            <a:ext cx="8686800" cy="1066800"/>
          </a:xfrm>
        </p:spPr>
        <p:txBody>
          <a:bodyPr>
            <a:normAutofit fontScale="90000"/>
          </a:bodyPr>
          <a:lstStyle/>
          <a:p>
            <a:r>
              <a:rPr lang="en-US" dirty="0" smtClean="0"/>
              <a:t>WHY DO SOME </a:t>
            </a:r>
            <a:r>
              <a:rPr lang="en-US" dirty="0" smtClean="0"/>
              <a:t>churches not Baptize infants?</a:t>
            </a:r>
            <a:endParaRPr lang="en-US" dirty="0"/>
          </a:p>
        </p:txBody>
      </p:sp>
      <p:sp>
        <p:nvSpPr>
          <p:cNvPr id="4" name="Content Placeholder 2"/>
          <p:cNvSpPr txBox="1">
            <a:spLocks/>
          </p:cNvSpPr>
          <p:nvPr/>
        </p:nvSpPr>
        <p:spPr>
          <a:xfrm>
            <a:off x="152400" y="1295400"/>
            <a:ext cx="8458200" cy="5181600"/>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hangingPunct="0">
              <a:buNone/>
            </a:pPr>
            <a:r>
              <a:rPr lang="en-US" dirty="0"/>
              <a:t>They view baptism as a work of the individual.  They call it an “outward sign of an inward change.”  Since it is a work of the individual, only those who know about it and can ask for it will be baptized.  This is taught nowhere in Scripture and came into practice during the 1600’s through the Anabaptists.  Some say that infants are either not sinful or that God doesn’t hold them accountable for their sin until they reach the “age of accountability” (about 9-12 years old). </a:t>
            </a:r>
            <a:endParaRPr lang="en-US" i="1" dirty="0"/>
          </a:p>
        </p:txBody>
      </p:sp>
    </p:spTree>
    <p:extLst>
      <p:ext uri="{BB962C8B-B14F-4D97-AF65-F5344CB8AC3E}">
        <p14:creationId xmlns:p14="http://schemas.microsoft.com/office/powerpoint/2010/main" val="371006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1" y="0"/>
            <a:ext cx="9390959" cy="7029106"/>
          </a:xfrm>
        </p:spPr>
      </p:pic>
    </p:spTree>
    <p:extLst>
      <p:ext uri="{BB962C8B-B14F-4D97-AF65-F5344CB8AC3E}">
        <p14:creationId xmlns:p14="http://schemas.microsoft.com/office/powerpoint/2010/main" val="22676550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465" y="0"/>
            <a:ext cx="8686800" cy="1066800"/>
          </a:xfrm>
        </p:spPr>
        <p:txBody>
          <a:bodyPr>
            <a:normAutofit fontScale="90000"/>
          </a:bodyPr>
          <a:lstStyle/>
          <a:p>
            <a:r>
              <a:rPr lang="en-US" dirty="0" smtClean="0"/>
              <a:t>WHY DO SOME </a:t>
            </a:r>
            <a:r>
              <a:rPr lang="en-US" dirty="0" smtClean="0"/>
              <a:t>churches not Baptize infants?</a:t>
            </a:r>
            <a:endParaRPr lang="en-US" dirty="0"/>
          </a:p>
        </p:txBody>
      </p:sp>
      <p:sp>
        <p:nvSpPr>
          <p:cNvPr id="4" name="Content Placeholder 2"/>
          <p:cNvSpPr txBox="1">
            <a:spLocks/>
          </p:cNvSpPr>
          <p:nvPr/>
        </p:nvSpPr>
        <p:spPr>
          <a:xfrm>
            <a:off x="152400" y="1295400"/>
            <a:ext cx="8458200" cy="5181600"/>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hangingPunct="0">
              <a:buNone/>
            </a:pPr>
            <a:r>
              <a:rPr lang="en-US" dirty="0" smtClean="0"/>
              <a:t>There </a:t>
            </a:r>
            <a:r>
              <a:rPr lang="en-US" dirty="0"/>
              <a:t>are those who say that infants cannot believe in Christ since they are incapable of rational thinking.  They view baptism as an act of obedience, a good work which </a:t>
            </a:r>
            <a:r>
              <a:rPr lang="en-US" dirty="0" smtClean="0"/>
              <a:t>a believer does for </a:t>
            </a:r>
            <a:r>
              <a:rPr lang="en-US" dirty="0"/>
              <a:t>God, rather than as a </a:t>
            </a:r>
            <a:r>
              <a:rPr lang="en-US" dirty="0" smtClean="0"/>
              <a:t>Means </a:t>
            </a:r>
            <a:r>
              <a:rPr lang="en-US" dirty="0"/>
              <a:t>of </a:t>
            </a:r>
            <a:r>
              <a:rPr lang="en-US" dirty="0" smtClean="0"/>
              <a:t>Grace</a:t>
            </a:r>
            <a:r>
              <a:rPr lang="en-US" dirty="0"/>
              <a:t>, a blessed work which God does for them</a:t>
            </a:r>
            <a:r>
              <a:rPr lang="en-US" dirty="0" smtClean="0"/>
              <a:t>.</a:t>
            </a:r>
            <a:endParaRPr lang="en-US" i="1" dirty="0"/>
          </a:p>
        </p:txBody>
      </p:sp>
    </p:spTree>
    <p:extLst>
      <p:ext uri="{BB962C8B-B14F-4D97-AF65-F5344CB8AC3E}">
        <p14:creationId xmlns:p14="http://schemas.microsoft.com/office/powerpoint/2010/main" val="12752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DID THE EARLY CHURCH BAPTIZE BABIES?</a:t>
            </a:r>
            <a:endParaRPr lang="en-US" dirty="0"/>
          </a:p>
        </p:txBody>
      </p:sp>
      <p:sp>
        <p:nvSpPr>
          <p:cNvPr id="3" name="Content Placeholder 2"/>
          <p:cNvSpPr>
            <a:spLocks noGrp="1"/>
          </p:cNvSpPr>
          <p:nvPr>
            <p:ph idx="1"/>
          </p:nvPr>
        </p:nvSpPr>
        <p:spPr>
          <a:xfrm>
            <a:off x="288421" y="4572000"/>
            <a:ext cx="8458200" cy="5181600"/>
          </a:xfrm>
        </p:spPr>
        <p:txBody>
          <a:bodyPr>
            <a:noAutofit/>
          </a:bodyPr>
          <a:lstStyle/>
          <a:p>
            <a:pPr marL="0" indent="0" hangingPunct="0">
              <a:buNone/>
            </a:pPr>
            <a:r>
              <a:rPr lang="en-US" dirty="0"/>
              <a:t>The church father, Origen, born 185 A.D., tells us the practice of baptizing children was handed down to them from the apostles.</a:t>
            </a:r>
          </a:p>
          <a:p>
            <a:pPr marL="0" lvl="0" indent="0" hangingPunct="0">
              <a:buNone/>
            </a:pPr>
            <a:endParaRPr lang="en-US" i="1" dirty="0"/>
          </a:p>
        </p:txBody>
      </p:sp>
      <p:sp>
        <p:nvSpPr>
          <p:cNvPr id="4" name="Content Placeholder 2"/>
          <p:cNvSpPr txBox="1">
            <a:spLocks/>
          </p:cNvSpPr>
          <p:nvPr/>
        </p:nvSpPr>
        <p:spPr>
          <a:xfrm>
            <a:off x="304800" y="1295400"/>
            <a:ext cx="8458200" cy="5181600"/>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lvl="0" indent="0" hangingPunct="0">
              <a:buNone/>
            </a:pPr>
            <a:r>
              <a:rPr lang="en-US" dirty="0" err="1"/>
              <a:t>Ireanaeus</a:t>
            </a:r>
            <a:r>
              <a:rPr lang="en-US" dirty="0"/>
              <a:t> (202 A.D.), who was a student of Polycarp, who was a disciple of the Apostle John, </a:t>
            </a:r>
            <a:r>
              <a:rPr lang="en-US" dirty="0" smtClean="0"/>
              <a:t>wrote: “</a:t>
            </a:r>
            <a:r>
              <a:rPr lang="en-US" i="1" dirty="0" smtClean="0"/>
              <a:t>Christ </a:t>
            </a:r>
            <a:r>
              <a:rPr lang="en-US" i="1" dirty="0"/>
              <a:t>came to save all men by himself; all, I say, who through him are reborn into God; infants, little children, boys, young men and old men</a:t>
            </a:r>
            <a:r>
              <a:rPr lang="en-US" dirty="0" smtClean="0"/>
              <a:t>.”</a:t>
            </a:r>
            <a:endParaRPr lang="en-US" i="1" dirty="0"/>
          </a:p>
        </p:txBody>
      </p:sp>
    </p:spTree>
    <p:extLst>
      <p:ext uri="{BB962C8B-B14F-4D97-AF65-F5344CB8AC3E}">
        <p14:creationId xmlns:p14="http://schemas.microsoft.com/office/powerpoint/2010/main" val="50043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DID THE EARLY CHURCH BAPTIZE BABIES?</a:t>
            </a:r>
            <a:endParaRPr lang="en-US" dirty="0"/>
          </a:p>
        </p:txBody>
      </p:sp>
      <p:sp>
        <p:nvSpPr>
          <p:cNvPr id="3" name="Content Placeholder 2"/>
          <p:cNvSpPr>
            <a:spLocks noGrp="1"/>
          </p:cNvSpPr>
          <p:nvPr>
            <p:ph idx="1"/>
          </p:nvPr>
        </p:nvSpPr>
        <p:spPr>
          <a:xfrm>
            <a:off x="304800" y="3048000"/>
            <a:ext cx="8458200" cy="5181600"/>
          </a:xfrm>
        </p:spPr>
        <p:txBody>
          <a:bodyPr>
            <a:noAutofit/>
          </a:bodyPr>
          <a:lstStyle/>
          <a:p>
            <a:pPr marL="0" lvl="0" indent="0" hangingPunct="0">
              <a:buNone/>
            </a:pPr>
            <a:r>
              <a:rPr lang="en-US" dirty="0"/>
              <a:t>Numerous inscriptions on the graves in the catacombs, dating back to the very first centuries of Christianity, testify to the fact that the early Christians baptized their children.  For example they </a:t>
            </a:r>
            <a:r>
              <a:rPr lang="en-US" dirty="0" smtClean="0"/>
              <a:t>might say</a:t>
            </a:r>
            <a:r>
              <a:rPr lang="en-US" dirty="0"/>
              <a:t>, “</a:t>
            </a:r>
            <a:r>
              <a:rPr lang="en-US" dirty="0" err="1"/>
              <a:t>A</a:t>
            </a:r>
            <a:r>
              <a:rPr lang="en-US" i="1" dirty="0" err="1"/>
              <a:t>ristus</a:t>
            </a:r>
            <a:r>
              <a:rPr lang="en-US" i="1" dirty="0"/>
              <a:t> lived 8 months; he was recently baptized</a:t>
            </a:r>
            <a:r>
              <a:rPr lang="en-US" i="1" dirty="0" smtClean="0"/>
              <a:t>.”</a:t>
            </a:r>
            <a:endParaRPr lang="en-US" i="1" dirty="0"/>
          </a:p>
        </p:txBody>
      </p:sp>
      <p:sp>
        <p:nvSpPr>
          <p:cNvPr id="4" name="Content Placeholder 2"/>
          <p:cNvSpPr txBox="1">
            <a:spLocks/>
          </p:cNvSpPr>
          <p:nvPr/>
        </p:nvSpPr>
        <p:spPr>
          <a:xfrm>
            <a:off x="304800" y="1295400"/>
            <a:ext cx="8458200" cy="5181600"/>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hangingPunct="0">
              <a:buNone/>
            </a:pPr>
            <a:r>
              <a:rPr lang="en-US" dirty="0"/>
              <a:t>Augustine, born 353 A.D., said he never heard of anyone who accepted the Bible as God's Word who also rejected infant baptism.</a:t>
            </a:r>
          </a:p>
          <a:p>
            <a:pPr marL="0" lvl="0" indent="0" hangingPunct="0">
              <a:buNone/>
            </a:pPr>
            <a:endParaRPr lang="en-US" i="1" dirty="0"/>
          </a:p>
        </p:txBody>
      </p:sp>
    </p:spTree>
    <p:extLst>
      <p:ext uri="{BB962C8B-B14F-4D97-AF65-F5344CB8AC3E}">
        <p14:creationId xmlns:p14="http://schemas.microsoft.com/office/powerpoint/2010/main" val="246306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r>
              <a:rPr lang="en-US" dirty="0" smtClean="0"/>
              <a:t>Group discussion</a:t>
            </a:r>
            <a:endParaRPr lang="en-US" dirty="0"/>
          </a:p>
        </p:txBody>
      </p:sp>
      <p:sp>
        <p:nvSpPr>
          <p:cNvPr id="3" name="Content Placeholder 2"/>
          <p:cNvSpPr>
            <a:spLocks noGrp="1"/>
          </p:cNvSpPr>
          <p:nvPr>
            <p:ph idx="1"/>
          </p:nvPr>
        </p:nvSpPr>
        <p:spPr>
          <a:xfrm>
            <a:off x="304800" y="1752600"/>
            <a:ext cx="8458200" cy="4724400"/>
          </a:xfrm>
        </p:spPr>
        <p:txBody>
          <a:bodyPr>
            <a:noAutofit/>
          </a:bodyPr>
          <a:lstStyle/>
          <a:p>
            <a:pPr marL="0" lvl="0" indent="0" hangingPunct="0">
              <a:buNone/>
            </a:pPr>
            <a:r>
              <a:rPr lang="en-US" i="1" dirty="0" smtClean="0"/>
              <a:t>1.</a:t>
            </a:r>
            <a:r>
              <a:rPr lang="en-US" i="1" dirty="0"/>
              <a:t>	</a:t>
            </a:r>
            <a:r>
              <a:rPr lang="en-US" i="1" dirty="0" smtClean="0"/>
              <a:t>Under </a:t>
            </a:r>
            <a:r>
              <a:rPr lang="en-US" i="1" dirty="0"/>
              <a:t>what circumstances and in what </a:t>
            </a:r>
            <a:r>
              <a:rPr lang="en-US" i="1" dirty="0" smtClean="0"/>
              <a:t>	ways </a:t>
            </a:r>
            <a:r>
              <a:rPr lang="en-US" i="1" dirty="0"/>
              <a:t>might the Scriptural truths about </a:t>
            </a:r>
            <a:r>
              <a:rPr lang="en-US" i="1" dirty="0" smtClean="0"/>
              <a:t>	baptism </a:t>
            </a:r>
            <a:r>
              <a:rPr lang="en-US" i="1" dirty="0"/>
              <a:t>be used in our witnessing?</a:t>
            </a:r>
            <a:endParaRPr lang="en-US" i="1" dirty="0"/>
          </a:p>
          <a:p>
            <a:pPr marL="0" lvl="0" indent="0" hangingPunct="0">
              <a:buNone/>
            </a:pPr>
            <a:r>
              <a:rPr lang="en-US" i="1" dirty="0"/>
              <a:t> 	</a:t>
            </a:r>
            <a:endParaRPr lang="en-US" b="1" i="1" dirty="0"/>
          </a:p>
        </p:txBody>
      </p:sp>
    </p:spTree>
    <p:extLst>
      <p:ext uri="{BB962C8B-B14F-4D97-AF65-F5344CB8AC3E}">
        <p14:creationId xmlns:p14="http://schemas.microsoft.com/office/powerpoint/2010/main" val="14721404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r>
              <a:rPr lang="en-US" dirty="0" smtClean="0"/>
              <a:t>Group discussion</a:t>
            </a:r>
            <a:endParaRPr lang="en-US" dirty="0"/>
          </a:p>
        </p:txBody>
      </p:sp>
      <p:sp>
        <p:nvSpPr>
          <p:cNvPr id="3" name="Content Placeholder 2"/>
          <p:cNvSpPr>
            <a:spLocks noGrp="1"/>
          </p:cNvSpPr>
          <p:nvPr>
            <p:ph idx="1"/>
          </p:nvPr>
        </p:nvSpPr>
        <p:spPr>
          <a:xfrm>
            <a:off x="304800" y="1828800"/>
            <a:ext cx="8458200" cy="5181600"/>
          </a:xfrm>
        </p:spPr>
        <p:txBody>
          <a:bodyPr>
            <a:noAutofit/>
          </a:bodyPr>
          <a:lstStyle/>
          <a:p>
            <a:pPr marL="0" lvl="0" indent="0" hangingPunct="0">
              <a:buNone/>
            </a:pPr>
            <a:r>
              <a:rPr lang="en-US" i="1" dirty="0" smtClean="0"/>
              <a:t>2.</a:t>
            </a:r>
            <a:r>
              <a:rPr lang="en-US" i="1" dirty="0"/>
              <a:t>	</a:t>
            </a:r>
            <a:r>
              <a:rPr lang="en-US" i="1" dirty="0" smtClean="0"/>
              <a:t>Are </a:t>
            </a:r>
            <a:r>
              <a:rPr lang="en-US" i="1" dirty="0"/>
              <a:t>there ways that our teaching about </a:t>
            </a:r>
            <a:r>
              <a:rPr lang="en-US" i="1" dirty="0" smtClean="0"/>
              <a:t>	baptism </a:t>
            </a:r>
            <a:r>
              <a:rPr lang="en-US" i="1" dirty="0"/>
              <a:t>might provide an outreach </a:t>
            </a:r>
            <a:r>
              <a:rPr lang="en-US" i="1" dirty="0" smtClean="0"/>
              <a:t>	opportunity </a:t>
            </a:r>
            <a:r>
              <a:rPr lang="en-US" i="1" dirty="0"/>
              <a:t>for our congregations</a:t>
            </a:r>
            <a:r>
              <a:rPr lang="en-US" i="1" dirty="0" smtClean="0"/>
              <a:t>?</a:t>
            </a:r>
            <a:r>
              <a:rPr lang="en-US" i="1" dirty="0"/>
              <a:t>	</a:t>
            </a:r>
            <a:endParaRPr lang="en-US" b="1" i="1" dirty="0"/>
          </a:p>
        </p:txBody>
      </p:sp>
    </p:spTree>
    <p:extLst>
      <p:ext uri="{BB962C8B-B14F-4D97-AF65-F5344CB8AC3E}">
        <p14:creationId xmlns:p14="http://schemas.microsoft.com/office/powerpoint/2010/main" val="31545954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838200"/>
          </a:xfrm>
        </p:spPr>
        <p:txBody>
          <a:bodyPr>
            <a:normAutofit/>
          </a:bodyPr>
          <a:lstStyle/>
          <a:p>
            <a:pPr algn="ctr"/>
            <a:r>
              <a:rPr lang="en-US" dirty="0" smtClean="0"/>
              <a:t>The sacrament of holy communion</a:t>
            </a:r>
            <a:endParaRPr lang="en-US" dirty="0"/>
          </a:p>
        </p:txBody>
      </p:sp>
      <p:sp>
        <p:nvSpPr>
          <p:cNvPr id="4" name="Content Placeholder 2"/>
          <p:cNvSpPr txBox="1">
            <a:spLocks/>
          </p:cNvSpPr>
          <p:nvPr/>
        </p:nvSpPr>
        <p:spPr>
          <a:xfrm>
            <a:off x="152400" y="1295400"/>
            <a:ext cx="8458200" cy="5181600"/>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hangingPunct="0">
              <a:buNone/>
            </a:pPr>
            <a:r>
              <a:rPr lang="en-US" dirty="0" smtClean="0"/>
              <a:t>There </a:t>
            </a:r>
            <a:r>
              <a:rPr lang="en-US" dirty="0"/>
              <a:t>are those who </a:t>
            </a:r>
            <a:r>
              <a:rPr lang="en-US" dirty="0" smtClean="0"/>
              <a:t>view the Lord’s Supper as </a:t>
            </a:r>
            <a:r>
              <a:rPr lang="en-US" dirty="0"/>
              <a:t>an act of obedience, a good work which </a:t>
            </a:r>
            <a:r>
              <a:rPr lang="en-US" dirty="0" smtClean="0"/>
              <a:t>a believer does for Christ, </a:t>
            </a:r>
            <a:r>
              <a:rPr lang="en-US" dirty="0"/>
              <a:t>rather than as a </a:t>
            </a:r>
            <a:r>
              <a:rPr lang="en-US" dirty="0" smtClean="0"/>
              <a:t>Means </a:t>
            </a:r>
            <a:r>
              <a:rPr lang="en-US" dirty="0"/>
              <a:t>of </a:t>
            </a:r>
            <a:r>
              <a:rPr lang="en-US" dirty="0" smtClean="0"/>
              <a:t>Grace</a:t>
            </a:r>
            <a:r>
              <a:rPr lang="en-US" dirty="0"/>
              <a:t>, a blessed work which </a:t>
            </a:r>
            <a:r>
              <a:rPr lang="en-US" dirty="0" smtClean="0"/>
              <a:t>Christ does </a:t>
            </a:r>
            <a:r>
              <a:rPr lang="en-US" dirty="0"/>
              <a:t>for them</a:t>
            </a:r>
            <a:r>
              <a:rPr lang="en-US" dirty="0" smtClean="0"/>
              <a:t>.</a:t>
            </a:r>
            <a:endParaRPr lang="en-US" i="1" dirty="0"/>
          </a:p>
        </p:txBody>
      </p:sp>
    </p:spTree>
    <p:extLst>
      <p:ext uri="{BB962C8B-B14F-4D97-AF65-F5344CB8AC3E}">
        <p14:creationId xmlns:p14="http://schemas.microsoft.com/office/powerpoint/2010/main" val="358717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Digging Deeper into god’s Word</a:t>
            </a:r>
            <a:endParaRPr lang="en-US" dirty="0"/>
          </a:p>
        </p:txBody>
      </p:sp>
      <p:sp>
        <p:nvSpPr>
          <p:cNvPr id="3" name="Content Placeholder 2"/>
          <p:cNvSpPr>
            <a:spLocks noGrp="1"/>
          </p:cNvSpPr>
          <p:nvPr>
            <p:ph idx="1"/>
          </p:nvPr>
        </p:nvSpPr>
        <p:spPr>
          <a:xfrm>
            <a:off x="304800" y="2667000"/>
            <a:ext cx="8458200" cy="4114800"/>
          </a:xfrm>
        </p:spPr>
        <p:txBody>
          <a:bodyPr>
            <a:noAutofit/>
          </a:bodyPr>
          <a:lstStyle/>
          <a:p>
            <a:pPr marL="0" lvl="0" indent="0" algn="ctr" hangingPunct="0">
              <a:buNone/>
            </a:pPr>
            <a:r>
              <a:rPr lang="en-US" sz="5400" i="1" dirty="0" smtClean="0"/>
              <a:t>Matthew 26:17-30</a:t>
            </a:r>
            <a:endParaRPr lang="en-US" sz="5400" i="1" dirty="0"/>
          </a:p>
        </p:txBody>
      </p:sp>
    </p:spTree>
    <p:extLst>
      <p:ext uri="{BB962C8B-B14F-4D97-AF65-F5344CB8AC3E}">
        <p14:creationId xmlns:p14="http://schemas.microsoft.com/office/powerpoint/2010/main" val="25426032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52600"/>
            <a:ext cx="7848600" cy="3048000"/>
          </a:xfrm>
        </p:spPr>
        <p:txBody>
          <a:bodyPr>
            <a:normAutofit/>
          </a:bodyPr>
          <a:lstStyle/>
          <a:p>
            <a:pPr algn="ctr"/>
            <a:r>
              <a:rPr lang="en-US" sz="4400" dirty="0" smtClean="0"/>
              <a:t>What do I receive in the lord’s supper?</a:t>
            </a:r>
            <a:endParaRPr lang="en-US" sz="4400" dirty="0"/>
          </a:p>
        </p:txBody>
      </p:sp>
    </p:spTree>
    <p:extLst>
      <p:ext uri="{BB962C8B-B14F-4D97-AF65-F5344CB8AC3E}">
        <p14:creationId xmlns:p14="http://schemas.microsoft.com/office/powerpoint/2010/main" val="29422908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Digging Deeper into god’s Word</a:t>
            </a:r>
            <a:endParaRPr lang="en-US" dirty="0"/>
          </a:p>
        </p:txBody>
      </p:sp>
      <p:sp>
        <p:nvSpPr>
          <p:cNvPr id="3" name="Content Placeholder 2"/>
          <p:cNvSpPr>
            <a:spLocks noGrp="1"/>
          </p:cNvSpPr>
          <p:nvPr>
            <p:ph idx="1"/>
          </p:nvPr>
        </p:nvSpPr>
        <p:spPr>
          <a:xfrm>
            <a:off x="304800" y="2667000"/>
            <a:ext cx="8458200" cy="4114800"/>
          </a:xfrm>
        </p:spPr>
        <p:txBody>
          <a:bodyPr>
            <a:noAutofit/>
          </a:bodyPr>
          <a:lstStyle/>
          <a:p>
            <a:pPr marL="0" lvl="0" indent="0" algn="ctr" hangingPunct="0">
              <a:buNone/>
            </a:pPr>
            <a:r>
              <a:rPr lang="en-US" sz="5400" i="1" dirty="0" smtClean="0"/>
              <a:t>1 Corinthians 10:14-16</a:t>
            </a:r>
          </a:p>
          <a:p>
            <a:pPr marL="0" lvl="0" indent="0" algn="ctr" hangingPunct="0">
              <a:buNone/>
            </a:pPr>
            <a:r>
              <a:rPr lang="en-US" sz="5400" i="1" dirty="0" smtClean="0"/>
              <a:t>&amp;</a:t>
            </a:r>
          </a:p>
          <a:p>
            <a:pPr marL="0" lvl="0" indent="0" algn="ctr" hangingPunct="0">
              <a:buNone/>
            </a:pPr>
            <a:r>
              <a:rPr lang="en-US" sz="5400" i="1" dirty="0" smtClean="0"/>
              <a:t>1 Corinthians 11:17-34</a:t>
            </a:r>
            <a:endParaRPr lang="en-US" sz="5400" i="1" dirty="0"/>
          </a:p>
        </p:txBody>
      </p:sp>
    </p:spTree>
    <p:extLst>
      <p:ext uri="{BB962C8B-B14F-4D97-AF65-F5344CB8AC3E}">
        <p14:creationId xmlns:p14="http://schemas.microsoft.com/office/powerpoint/2010/main" val="79617657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Grp="1" noChangeArrowheads="1"/>
          </p:cNvSpPr>
          <p:nvPr>
            <p:ph type="title"/>
          </p:nvPr>
        </p:nvSpPr>
        <p:spPr>
          <a:xfrm>
            <a:off x="381000" y="0"/>
            <a:ext cx="8229600" cy="1371600"/>
          </a:xfrm>
        </p:spPr>
        <p:txBody>
          <a:bodyPr/>
          <a:lstStyle/>
          <a:p>
            <a:pPr eaLnBrk="1" hangingPunct="1">
              <a:defRPr/>
            </a:pPr>
            <a:r>
              <a:rPr lang="en-US" dirty="0" smtClean="0">
                <a:solidFill>
                  <a:srgbClr val="FF0000"/>
                </a:solidFill>
              </a:rPr>
              <a:t>What do we receive?</a:t>
            </a:r>
          </a:p>
        </p:txBody>
      </p:sp>
      <p:graphicFrame>
        <p:nvGraphicFramePr>
          <p:cNvPr id="27803" name="Group 155"/>
          <p:cNvGraphicFramePr>
            <a:graphicFrameLocks noGrp="1"/>
          </p:cNvGraphicFramePr>
          <p:nvPr>
            <p:ph sz="half" idx="1"/>
            <p:extLst/>
          </p:nvPr>
        </p:nvGraphicFramePr>
        <p:xfrm>
          <a:off x="457200" y="1752601"/>
          <a:ext cx="2514600" cy="4800601"/>
        </p:xfrm>
        <a:graphic>
          <a:graphicData uri="http://schemas.openxmlformats.org/drawingml/2006/table">
            <a:tbl>
              <a:tblPr/>
              <a:tblGrid>
                <a:gridCol w="2514600">
                  <a:extLst>
                    <a:ext uri="{9D8B030D-6E8A-4147-A177-3AD203B41FA5}">
                      <a16:colId xmlns:a16="http://schemas.microsoft.com/office/drawing/2014/main" val="20000"/>
                    </a:ext>
                  </a:extLst>
                </a:gridCol>
              </a:tblGrid>
              <a:tr h="12382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rgbClr val="FF0000"/>
                          </a:solidFill>
                          <a:effectLst>
                            <a:outerShdw blurRad="38100" dist="38100" dir="2700000" algn="tl">
                              <a:srgbClr val="000000"/>
                            </a:outerShdw>
                          </a:effectLst>
                          <a:latin typeface="Franklin Gothic Book" panose="020B0503020102020204" pitchFamily="34" charset="0"/>
                        </a:rPr>
                        <a:t>Bible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668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rgbClr val="FF0000"/>
                          </a:solidFill>
                          <a:effectLst>
                            <a:outerShdw blurRad="38100" dist="38100" dir="2700000" algn="tl">
                              <a:srgbClr val="000000"/>
                            </a:outerShdw>
                          </a:effectLst>
                          <a:latin typeface="Franklin Gothic Book" panose="020B0503020102020204" pitchFamily="34" charset="0"/>
                        </a:rPr>
                        <a:t>Bread &amp; Wine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77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rgbClr val="FF0000"/>
                          </a:solidFill>
                          <a:effectLst>
                            <a:outerShdw blurRad="38100" dist="38100" dir="2700000" algn="tl">
                              <a:srgbClr val="000000"/>
                            </a:outerShdw>
                          </a:effectLst>
                          <a:latin typeface="Franklin Gothic Book" panose="020B0503020102020204" pitchFamily="34" charset="0"/>
                        </a:rPr>
                        <a:t>Body &amp; Blood</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47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smtClean="0">
                          <a:ln>
                            <a:noFill/>
                          </a:ln>
                          <a:solidFill>
                            <a:srgbClr val="FF0000"/>
                          </a:solidFill>
                          <a:effectLst>
                            <a:outerShdw blurRad="38100" dist="38100" dir="2700000" algn="tl">
                              <a:srgbClr val="000000"/>
                            </a:outerShdw>
                          </a:effectLst>
                          <a:latin typeface="Franklin Gothic Book" panose="020B0503020102020204" pitchFamily="34" charset="0"/>
                        </a:rPr>
                        <a:t>a. Real Presence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7802" name="Group 154"/>
          <p:cNvGraphicFramePr>
            <a:graphicFrameLocks noGrp="1"/>
          </p:cNvGraphicFramePr>
          <p:nvPr>
            <p:ph sz="quarter" idx="2"/>
            <p:extLst/>
          </p:nvPr>
        </p:nvGraphicFramePr>
        <p:xfrm>
          <a:off x="3048000" y="1752600"/>
          <a:ext cx="2819400" cy="4800600"/>
        </p:xfrm>
        <a:graphic>
          <a:graphicData uri="http://schemas.openxmlformats.org/drawingml/2006/table">
            <a:tbl>
              <a:tblPr/>
              <a:tblGrid>
                <a:gridCol w="2819400">
                  <a:extLst>
                    <a:ext uri="{9D8B030D-6E8A-4147-A177-3AD203B41FA5}">
                      <a16:colId xmlns:a16="http://schemas.microsoft.com/office/drawing/2014/main" val="20000"/>
                    </a:ext>
                  </a:extLst>
                </a:gridCol>
              </a:tblGrid>
              <a:tr h="122876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rgbClr val="FF0000"/>
                          </a:solidFill>
                          <a:effectLst>
                            <a:outerShdw blurRad="38100" dist="38100" dir="2700000" algn="tl">
                              <a:srgbClr val="000000"/>
                            </a:outerShdw>
                          </a:effectLst>
                          <a:latin typeface="+mn-lt"/>
                        </a:rPr>
                        <a:t>Roman Catholic</a:t>
                      </a:r>
                    </a:p>
                  </a:txBody>
                  <a:tcPr marT="45722" marB="45722"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09632">
                <a:tc>
                  <a:txBody>
                    <a:bodyPr/>
                    <a:lstStyle/>
                    <a:p>
                      <a:pPr marL="0" marR="0" lvl="0" indent="0" algn="ctr" defTabSz="914400" rtl="0" eaLnBrk="1" fontAlgn="base" latinLnBrk="0" hangingPunct="1">
                        <a:lnSpc>
                          <a:spcPct val="70000"/>
                        </a:lnSpc>
                        <a:spcBef>
                          <a:spcPct val="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rgbClr val="FF0000"/>
                          </a:solidFill>
                          <a:effectLst>
                            <a:outerShdw blurRad="38100" dist="38100" dir="2700000" algn="tl">
                              <a:srgbClr val="000000"/>
                            </a:outerShdw>
                          </a:effectLst>
                          <a:latin typeface="+mn-lt"/>
                        </a:rPr>
                        <a:t>**********</a:t>
                      </a:r>
                    </a:p>
                  </a:txBody>
                  <a:tcPr marT="45722" marB="45722"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4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rgbClr val="FF0000"/>
                          </a:solidFill>
                          <a:effectLst>
                            <a:outerShdw blurRad="38100" dist="38100" dir="2700000" algn="tl">
                              <a:srgbClr val="000000"/>
                            </a:outerShdw>
                          </a:effectLst>
                          <a:latin typeface="+mn-lt"/>
                        </a:rPr>
                        <a:t>Body &amp; Blood</a:t>
                      </a:r>
                    </a:p>
                  </a:txBody>
                  <a:tcPr marT="45722" marB="45722"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47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100" b="0" i="0" u="none" strike="noStrike" cap="none" normalizeH="0" baseline="0" dirty="0" smtClean="0">
                        <a:ln>
                          <a:noFill/>
                        </a:ln>
                        <a:solidFill>
                          <a:srgbClr val="FF0000"/>
                        </a:solidFill>
                        <a:effectLst>
                          <a:outerShdw blurRad="38100" dist="38100" dir="2700000" algn="tl">
                            <a:srgbClr val="000000"/>
                          </a:outerShdw>
                        </a:effectLst>
                        <a:latin typeface="+mn-lt"/>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100" b="0" i="0" u="none" strike="noStrike" cap="none" normalizeH="0" baseline="0" dirty="0" smtClean="0">
                          <a:ln>
                            <a:noFill/>
                          </a:ln>
                          <a:solidFill>
                            <a:srgbClr val="FF0000"/>
                          </a:solidFill>
                          <a:effectLst>
                            <a:outerShdw blurRad="38100" dist="38100" dir="2700000" algn="tl">
                              <a:srgbClr val="000000"/>
                            </a:outerShdw>
                          </a:effectLst>
                          <a:latin typeface="+mn-lt"/>
                        </a:rPr>
                        <a:t>b. Transubstantiation</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100" b="0" i="0" u="none" strike="noStrike" cap="none" normalizeH="0" baseline="0" dirty="0" smtClean="0">
                        <a:ln>
                          <a:noFill/>
                        </a:ln>
                        <a:solidFill>
                          <a:srgbClr val="FF0000"/>
                        </a:solidFill>
                        <a:effectLst>
                          <a:outerShdw blurRad="38100" dist="38100" dir="2700000" algn="tl">
                            <a:srgbClr val="000000"/>
                          </a:outerShdw>
                        </a:effectLst>
                        <a:latin typeface="+mn-lt"/>
                      </a:endParaRPr>
                    </a:p>
                  </a:txBody>
                  <a:tcPr marT="45722" marB="45722"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7801" name="Group 153"/>
          <p:cNvGraphicFramePr>
            <a:graphicFrameLocks noGrp="1"/>
          </p:cNvGraphicFramePr>
          <p:nvPr>
            <p:ph sz="quarter" idx="3"/>
            <p:extLst/>
          </p:nvPr>
        </p:nvGraphicFramePr>
        <p:xfrm>
          <a:off x="5867400" y="1752601"/>
          <a:ext cx="2895600" cy="4800599"/>
        </p:xfrm>
        <a:graphic>
          <a:graphicData uri="http://schemas.openxmlformats.org/drawingml/2006/table">
            <a:tbl>
              <a:tblPr/>
              <a:tblGrid>
                <a:gridCol w="2895600">
                  <a:extLst>
                    <a:ext uri="{9D8B030D-6E8A-4147-A177-3AD203B41FA5}">
                      <a16:colId xmlns:a16="http://schemas.microsoft.com/office/drawing/2014/main" val="20000"/>
                    </a:ext>
                  </a:extLst>
                </a:gridCol>
              </a:tblGrid>
              <a:tr h="121919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smtClean="0">
                          <a:ln>
                            <a:noFill/>
                          </a:ln>
                          <a:solidFill>
                            <a:srgbClr val="FF0000"/>
                          </a:solidFill>
                          <a:effectLst>
                            <a:outerShdw blurRad="38100" dist="38100" dir="2700000" algn="tl">
                              <a:srgbClr val="000000"/>
                            </a:outerShdw>
                          </a:effectLst>
                          <a:latin typeface="+mn-lt"/>
                        </a:rPr>
                        <a:t>Most Non-Lutheran churches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19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rgbClr val="FF0000"/>
                          </a:solidFill>
                          <a:effectLst>
                            <a:outerShdw blurRad="38100" dist="38100" dir="2700000" algn="tl">
                              <a:srgbClr val="000000"/>
                            </a:outerShdw>
                          </a:effectLst>
                          <a:latin typeface="+mn-lt"/>
                        </a:rPr>
                        <a:t>Bread &amp; Wine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400">
                <a:tc>
                  <a:txBody>
                    <a:bodyPr/>
                    <a:lstStyle/>
                    <a:p>
                      <a:pPr marL="0" marR="0" lvl="0" indent="0" algn="ctr" defTabSz="914400" rtl="0" eaLnBrk="1" fontAlgn="base" latinLnBrk="0" hangingPunct="1">
                        <a:lnSpc>
                          <a:spcPct val="70000"/>
                        </a:lnSpc>
                        <a:spcBef>
                          <a:spcPct val="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rgbClr val="FF0000"/>
                          </a:solidFill>
                          <a:effectLst>
                            <a:outerShdw blurRad="38100" dist="38100" dir="2700000" algn="tl">
                              <a:srgbClr val="000000"/>
                            </a:outerShdw>
                          </a:effectLst>
                          <a:latin typeface="+mn-lt"/>
                        </a:rPr>
                        <a: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47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400" b="0" i="0" u="none" strike="noStrike" cap="none" normalizeH="0" baseline="0" dirty="0" smtClean="0">
                          <a:ln>
                            <a:noFill/>
                          </a:ln>
                          <a:solidFill>
                            <a:srgbClr val="FF0000"/>
                          </a:solidFill>
                          <a:effectLst>
                            <a:outerShdw blurRad="38100" dist="38100" dir="2700000" algn="tl">
                              <a:srgbClr val="000000"/>
                            </a:outerShdw>
                          </a:effectLst>
                          <a:latin typeface="+mn-lt"/>
                        </a:rPr>
                        <a:t>c. Representation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4941608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803"/>
                                        </p:tgtEl>
                                        <p:attrNameLst>
                                          <p:attrName>style.visibility</p:attrName>
                                        </p:attrNameLst>
                                      </p:cBhvr>
                                      <p:to>
                                        <p:strVal val="visible"/>
                                      </p:to>
                                    </p:set>
                                    <p:anim calcmode="lin" valueType="num">
                                      <p:cBhvr additive="base">
                                        <p:cTn id="7" dur="500" fill="hold"/>
                                        <p:tgtEl>
                                          <p:spTgt spid="27803"/>
                                        </p:tgtEl>
                                        <p:attrNameLst>
                                          <p:attrName>ppt_x</p:attrName>
                                        </p:attrNameLst>
                                      </p:cBhvr>
                                      <p:tavLst>
                                        <p:tav tm="0">
                                          <p:val>
                                            <p:strVal val="#ppt_x"/>
                                          </p:val>
                                        </p:tav>
                                        <p:tav tm="100000">
                                          <p:val>
                                            <p:strVal val="#ppt_x"/>
                                          </p:val>
                                        </p:tav>
                                      </p:tavLst>
                                    </p:anim>
                                    <p:anim calcmode="lin" valueType="num">
                                      <p:cBhvr additive="base">
                                        <p:cTn id="8" dur="500" fill="hold"/>
                                        <p:tgtEl>
                                          <p:spTgt spid="2780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802"/>
                                        </p:tgtEl>
                                        <p:attrNameLst>
                                          <p:attrName>style.visibility</p:attrName>
                                        </p:attrNameLst>
                                      </p:cBhvr>
                                      <p:to>
                                        <p:strVal val="visible"/>
                                      </p:to>
                                    </p:set>
                                    <p:anim calcmode="lin" valueType="num">
                                      <p:cBhvr additive="base">
                                        <p:cTn id="13" dur="500" fill="hold"/>
                                        <p:tgtEl>
                                          <p:spTgt spid="27802"/>
                                        </p:tgtEl>
                                        <p:attrNameLst>
                                          <p:attrName>ppt_x</p:attrName>
                                        </p:attrNameLst>
                                      </p:cBhvr>
                                      <p:tavLst>
                                        <p:tav tm="0">
                                          <p:val>
                                            <p:strVal val="#ppt_x"/>
                                          </p:val>
                                        </p:tav>
                                        <p:tav tm="100000">
                                          <p:val>
                                            <p:strVal val="#ppt_x"/>
                                          </p:val>
                                        </p:tav>
                                      </p:tavLst>
                                    </p:anim>
                                    <p:anim calcmode="lin" valueType="num">
                                      <p:cBhvr additive="base">
                                        <p:cTn id="14" dur="500" fill="hold"/>
                                        <p:tgtEl>
                                          <p:spTgt spid="2780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7801"/>
                                        </p:tgtEl>
                                        <p:attrNameLst>
                                          <p:attrName>style.visibility</p:attrName>
                                        </p:attrNameLst>
                                      </p:cBhvr>
                                      <p:to>
                                        <p:strVal val="visible"/>
                                      </p:to>
                                    </p:set>
                                    <p:anim calcmode="lin" valueType="num">
                                      <p:cBhvr additive="base">
                                        <p:cTn id="19" dur="500" fill="hold"/>
                                        <p:tgtEl>
                                          <p:spTgt spid="27801"/>
                                        </p:tgtEl>
                                        <p:attrNameLst>
                                          <p:attrName>ppt_x</p:attrName>
                                        </p:attrNameLst>
                                      </p:cBhvr>
                                      <p:tavLst>
                                        <p:tav tm="0">
                                          <p:val>
                                            <p:strVal val="#ppt_x"/>
                                          </p:val>
                                        </p:tav>
                                        <p:tav tm="100000">
                                          <p:val>
                                            <p:strVal val="#ppt_x"/>
                                          </p:val>
                                        </p:tav>
                                      </p:tavLst>
                                    </p:anim>
                                    <p:anim calcmode="lin" valueType="num">
                                      <p:cBhvr additive="base">
                                        <p:cTn id="20" dur="500" fill="hold"/>
                                        <p:tgtEl>
                                          <p:spTgt spid="278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lstStyle/>
          <a:p>
            <a:r>
              <a:rPr lang="en-US" dirty="0" smtClean="0"/>
              <a:t>“PRIMING THE PUMP”</a:t>
            </a:r>
            <a:endParaRPr lang="en-US" dirty="0"/>
          </a:p>
        </p:txBody>
      </p:sp>
      <p:sp>
        <p:nvSpPr>
          <p:cNvPr id="3" name="Content Placeholder 2"/>
          <p:cNvSpPr>
            <a:spLocks noGrp="1"/>
          </p:cNvSpPr>
          <p:nvPr>
            <p:ph idx="1"/>
          </p:nvPr>
        </p:nvSpPr>
        <p:spPr>
          <a:xfrm>
            <a:off x="457200" y="1295400"/>
            <a:ext cx="8531028" cy="4525963"/>
          </a:xfrm>
        </p:spPr>
        <p:txBody>
          <a:bodyPr>
            <a:normAutofit/>
          </a:bodyPr>
          <a:lstStyle/>
          <a:p>
            <a:pPr marL="0" lvl="0" indent="0" hangingPunct="0">
              <a:buNone/>
            </a:pPr>
            <a:r>
              <a:rPr lang="en-US" b="1" dirty="0" smtClean="0"/>
              <a:t>If no Lutheran churches (conservative or liberal) existed which church body would you join and why? </a:t>
            </a:r>
          </a:p>
        </p:txBody>
      </p:sp>
      <p:pic>
        <p:nvPicPr>
          <p:cNvPr id="5126" name="Picture 6" descr="Image result for christian denomin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4" y="3048000"/>
            <a:ext cx="9133885" cy="396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5543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normAutofit fontScale="90000"/>
          </a:bodyPr>
          <a:lstStyle/>
          <a:p>
            <a:r>
              <a:rPr lang="en-US" dirty="0" smtClean="0"/>
              <a:t>OUR CONFESSION ABOUT THE Lord’s Supper</a:t>
            </a:r>
            <a:endParaRPr lang="en-US" dirty="0"/>
          </a:p>
        </p:txBody>
      </p:sp>
      <p:sp>
        <p:nvSpPr>
          <p:cNvPr id="3" name="Content Placeholder 2"/>
          <p:cNvSpPr>
            <a:spLocks noGrp="1"/>
          </p:cNvSpPr>
          <p:nvPr>
            <p:ph idx="1"/>
          </p:nvPr>
        </p:nvSpPr>
        <p:spPr>
          <a:xfrm>
            <a:off x="304800" y="1295400"/>
            <a:ext cx="8458200" cy="5181600"/>
          </a:xfrm>
        </p:spPr>
        <p:txBody>
          <a:bodyPr>
            <a:noAutofit/>
          </a:bodyPr>
          <a:lstStyle/>
          <a:p>
            <a:pPr marL="0" lvl="0" indent="0" hangingPunct="0">
              <a:buNone/>
            </a:pPr>
            <a:r>
              <a:rPr lang="en-US" i="1" dirty="0"/>
              <a:t>We believe, teach, and confess that the body and blood of Christ are received with the bread and wine, not only spiritually by faith, but also orally; yet not in a cannibalistic way, but in a supernatural, heavenly mode, because of the sacramental union; as the words of Christ clearly show, when Christ gives direction to take, eat, and drink</a:t>
            </a:r>
            <a:r>
              <a:rPr lang="en-US" i="1" dirty="0" smtClean="0"/>
              <a:t>.</a:t>
            </a:r>
          </a:p>
          <a:p>
            <a:pPr marL="0" lvl="0" indent="0" hangingPunct="0">
              <a:buNone/>
            </a:pPr>
            <a:r>
              <a:rPr lang="en-US" i="1" dirty="0" smtClean="0"/>
              <a:t> </a:t>
            </a:r>
            <a:r>
              <a:rPr lang="en-US" i="1" dirty="0"/>
              <a:t>	</a:t>
            </a:r>
            <a:endParaRPr lang="en-US" b="1" i="1" dirty="0"/>
          </a:p>
        </p:txBody>
      </p:sp>
    </p:spTree>
    <p:extLst>
      <p:ext uri="{BB962C8B-B14F-4D97-AF65-F5344CB8AC3E}">
        <p14:creationId xmlns:p14="http://schemas.microsoft.com/office/powerpoint/2010/main" val="10204070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discussion</a:t>
            </a:r>
            <a:endParaRPr lang="en-US" dirty="0"/>
          </a:p>
        </p:txBody>
      </p:sp>
      <p:sp>
        <p:nvSpPr>
          <p:cNvPr id="3" name="Content Placeholder 2"/>
          <p:cNvSpPr>
            <a:spLocks noGrp="1"/>
          </p:cNvSpPr>
          <p:nvPr>
            <p:ph idx="1"/>
          </p:nvPr>
        </p:nvSpPr>
        <p:spPr>
          <a:xfrm>
            <a:off x="304800" y="1524000"/>
            <a:ext cx="8458200" cy="4953000"/>
          </a:xfrm>
        </p:spPr>
        <p:txBody>
          <a:bodyPr>
            <a:noAutofit/>
          </a:bodyPr>
          <a:lstStyle/>
          <a:p>
            <a:pPr marL="514350" lvl="0" indent="-514350" hangingPunct="0">
              <a:buClr>
                <a:schemeClr val="tx1"/>
              </a:buClr>
              <a:buSzPct val="100000"/>
              <a:buFont typeface="+mj-lt"/>
              <a:buAutoNum type="arabicPeriod"/>
            </a:pPr>
            <a:r>
              <a:rPr lang="en-US" i="1" dirty="0" smtClean="0"/>
              <a:t>What </a:t>
            </a:r>
            <a:r>
              <a:rPr lang="en-US" i="1" dirty="0"/>
              <a:t>are some of the attitudes and practices </a:t>
            </a:r>
            <a:r>
              <a:rPr lang="en-US" i="1" dirty="0" smtClean="0"/>
              <a:t>related to Holy </a:t>
            </a:r>
            <a:r>
              <a:rPr lang="en-US" i="1" dirty="0"/>
              <a:t>Communion which Christians might develop if they believe that Holy Communion </a:t>
            </a:r>
            <a:r>
              <a:rPr lang="en-US" i="1" dirty="0" smtClean="0"/>
              <a:t>is merely ceremony to demonstrate obedience to God re-enact what Jesus did as a remembrance?</a:t>
            </a:r>
            <a:r>
              <a:rPr lang="en-US" i="1" dirty="0"/>
              <a:t>	</a:t>
            </a:r>
            <a:endParaRPr lang="en-US" b="1" i="1" dirty="0"/>
          </a:p>
        </p:txBody>
      </p:sp>
    </p:spTree>
    <p:extLst>
      <p:ext uri="{BB962C8B-B14F-4D97-AF65-F5344CB8AC3E}">
        <p14:creationId xmlns:p14="http://schemas.microsoft.com/office/powerpoint/2010/main" val="191732680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discussion</a:t>
            </a:r>
            <a:endParaRPr lang="en-US" dirty="0"/>
          </a:p>
        </p:txBody>
      </p:sp>
      <p:sp>
        <p:nvSpPr>
          <p:cNvPr id="3" name="Content Placeholder 2"/>
          <p:cNvSpPr>
            <a:spLocks noGrp="1"/>
          </p:cNvSpPr>
          <p:nvPr>
            <p:ph idx="1"/>
          </p:nvPr>
        </p:nvSpPr>
        <p:spPr>
          <a:xfrm>
            <a:off x="304800" y="1676400"/>
            <a:ext cx="8458200" cy="4800600"/>
          </a:xfrm>
        </p:spPr>
        <p:txBody>
          <a:bodyPr>
            <a:noAutofit/>
          </a:bodyPr>
          <a:lstStyle/>
          <a:p>
            <a:pPr marL="514350" lvl="0" indent="-514350" hangingPunct="0">
              <a:buClr>
                <a:schemeClr val="tx1"/>
              </a:buClr>
              <a:buSzPct val="100000"/>
              <a:buFont typeface="+mj-lt"/>
              <a:buAutoNum type="arabicPeriod" startAt="2"/>
            </a:pPr>
            <a:r>
              <a:rPr lang="en-US" i="1" dirty="0" smtClean="0"/>
              <a:t>Give </a:t>
            </a:r>
            <a:r>
              <a:rPr lang="en-US" i="1" dirty="0"/>
              <a:t>some examples of appropriate places to highlight the Lord’s Supper in our preaching and teaching</a:t>
            </a:r>
            <a:r>
              <a:rPr lang="en-US" i="1" dirty="0" smtClean="0"/>
              <a:t>.</a:t>
            </a:r>
          </a:p>
        </p:txBody>
      </p:sp>
    </p:spTree>
    <p:extLst>
      <p:ext uri="{BB962C8B-B14F-4D97-AF65-F5344CB8AC3E}">
        <p14:creationId xmlns:p14="http://schemas.microsoft.com/office/powerpoint/2010/main" val="156946543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discussion</a:t>
            </a:r>
            <a:endParaRPr lang="en-US" dirty="0"/>
          </a:p>
        </p:txBody>
      </p:sp>
      <p:sp>
        <p:nvSpPr>
          <p:cNvPr id="3" name="Content Placeholder 2"/>
          <p:cNvSpPr>
            <a:spLocks noGrp="1"/>
          </p:cNvSpPr>
          <p:nvPr>
            <p:ph idx="1"/>
          </p:nvPr>
        </p:nvSpPr>
        <p:spPr>
          <a:xfrm>
            <a:off x="304800" y="1295400"/>
            <a:ext cx="8458200" cy="5181600"/>
          </a:xfrm>
        </p:spPr>
        <p:txBody>
          <a:bodyPr>
            <a:noAutofit/>
          </a:bodyPr>
          <a:lstStyle/>
          <a:p>
            <a:pPr marL="514350" lvl="0" indent="-514350" hangingPunct="0">
              <a:buClr>
                <a:schemeClr val="tx1"/>
              </a:buClr>
              <a:buSzPct val="100000"/>
              <a:buFont typeface="+mj-lt"/>
              <a:buAutoNum type="arabicPeriod" startAt="3"/>
            </a:pPr>
            <a:r>
              <a:rPr lang="en-US" i="1" dirty="0" smtClean="0"/>
              <a:t>What </a:t>
            </a:r>
            <a:r>
              <a:rPr lang="en-US" i="1" dirty="0"/>
              <a:t>are some of the attitudes and practices related to Holy Communion which Christians might develop if they believe that Holy Communion is just a dramatic ceremony in which Christ’s sacrifice is re-enacted and his body and blood are once again sacrificed for those who receive it</a:t>
            </a:r>
            <a:r>
              <a:rPr lang="en-US" i="1" dirty="0" smtClean="0"/>
              <a:t>?</a:t>
            </a:r>
            <a:r>
              <a:rPr lang="en-US" i="1" dirty="0"/>
              <a:t>	</a:t>
            </a:r>
            <a:endParaRPr lang="en-US" b="1" i="1" dirty="0"/>
          </a:p>
        </p:txBody>
      </p:sp>
    </p:spTree>
    <p:extLst>
      <p:ext uri="{BB962C8B-B14F-4D97-AF65-F5344CB8AC3E}">
        <p14:creationId xmlns:p14="http://schemas.microsoft.com/office/powerpoint/2010/main" val="202373534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4800" y="152400"/>
            <a:ext cx="8686800" cy="841248"/>
          </a:xfrm>
        </p:spPr>
        <p:txBody>
          <a:bodyPr>
            <a:normAutofit fontScale="90000"/>
          </a:bodyPr>
          <a:lstStyle/>
          <a:p>
            <a:r>
              <a:rPr lang="en-US" altLang="en-US" sz="4000" dirty="0"/>
              <a:t>What about</a:t>
            </a:r>
            <a:br>
              <a:rPr lang="en-US" altLang="en-US" sz="4000" dirty="0"/>
            </a:br>
            <a:r>
              <a:rPr lang="en-US" altLang="en-US" sz="4000" dirty="0"/>
              <a:t> “other” sacraments?</a:t>
            </a:r>
          </a:p>
        </p:txBody>
      </p:sp>
      <p:sp>
        <p:nvSpPr>
          <p:cNvPr id="43011" name="Rectangle 3"/>
          <p:cNvSpPr>
            <a:spLocks noGrp="1" noChangeArrowheads="1"/>
          </p:cNvSpPr>
          <p:nvPr>
            <p:ph type="body" sz="half" idx="1"/>
          </p:nvPr>
        </p:nvSpPr>
        <p:spPr>
          <a:xfrm>
            <a:off x="228600" y="1600200"/>
            <a:ext cx="4191000" cy="4724400"/>
          </a:xfrm>
        </p:spPr>
        <p:txBody>
          <a:bodyPr/>
          <a:lstStyle/>
          <a:p>
            <a:pPr>
              <a:buFont typeface="Monotype Sorts" pitchFamily="2" charset="2"/>
              <a:buNone/>
            </a:pPr>
            <a:r>
              <a:rPr lang="en-US" altLang="en-US" dirty="0"/>
              <a:t>	</a:t>
            </a:r>
            <a:r>
              <a:rPr lang="en-US" altLang="en-US" sz="4400" dirty="0"/>
              <a:t>The Roman Catholic Church has 7:</a:t>
            </a:r>
          </a:p>
        </p:txBody>
      </p:sp>
      <p:sp>
        <p:nvSpPr>
          <p:cNvPr id="43012" name="Rectangle 4"/>
          <p:cNvSpPr>
            <a:spLocks noGrp="1" noChangeArrowheads="1"/>
          </p:cNvSpPr>
          <p:nvPr>
            <p:ph type="body" sz="half" idx="2"/>
          </p:nvPr>
        </p:nvSpPr>
        <p:spPr/>
        <p:txBody>
          <a:bodyPr/>
          <a:lstStyle/>
          <a:p>
            <a:pPr marL="533400" indent="-533400">
              <a:buClr>
                <a:schemeClr val="tx1"/>
              </a:buClr>
              <a:buSzTx/>
              <a:buFontTx/>
              <a:buAutoNum type="arabicPeriod"/>
            </a:pPr>
            <a:r>
              <a:rPr lang="en-US" altLang="en-US" sz="3200" dirty="0"/>
              <a:t>Baptism</a:t>
            </a:r>
          </a:p>
          <a:p>
            <a:pPr marL="533400" indent="-533400">
              <a:buClr>
                <a:schemeClr val="tx1"/>
              </a:buClr>
              <a:buSzTx/>
              <a:buFontTx/>
              <a:buAutoNum type="arabicPeriod"/>
            </a:pPr>
            <a:r>
              <a:rPr lang="en-US" altLang="en-US" sz="3200" dirty="0"/>
              <a:t>Lord's Supper</a:t>
            </a:r>
          </a:p>
          <a:p>
            <a:pPr marL="533400" indent="-533400">
              <a:buClr>
                <a:schemeClr val="tx1"/>
              </a:buClr>
              <a:buSzTx/>
              <a:buFontTx/>
              <a:buAutoNum type="arabicPeriod"/>
            </a:pPr>
            <a:r>
              <a:rPr lang="en-US" altLang="en-US" sz="3200" dirty="0"/>
              <a:t>Penance</a:t>
            </a:r>
          </a:p>
          <a:p>
            <a:pPr marL="533400" indent="-533400">
              <a:buClr>
                <a:schemeClr val="tx1"/>
              </a:buClr>
              <a:buSzTx/>
              <a:buFontTx/>
              <a:buAutoNum type="arabicPeriod"/>
            </a:pPr>
            <a:r>
              <a:rPr lang="en-US" altLang="en-US" sz="3200" dirty="0"/>
              <a:t>Holy Orders</a:t>
            </a:r>
          </a:p>
          <a:p>
            <a:pPr marL="533400" indent="-533400">
              <a:buClr>
                <a:schemeClr val="tx1"/>
              </a:buClr>
              <a:buSzTx/>
              <a:buFontTx/>
              <a:buAutoNum type="arabicPeriod"/>
            </a:pPr>
            <a:r>
              <a:rPr lang="en-US" altLang="en-US" sz="3200" dirty="0"/>
              <a:t>Confirmation</a:t>
            </a:r>
          </a:p>
          <a:p>
            <a:pPr marL="533400" indent="-533400">
              <a:buClr>
                <a:schemeClr val="tx1"/>
              </a:buClr>
              <a:buSzTx/>
              <a:buFontTx/>
              <a:buAutoNum type="arabicPeriod"/>
            </a:pPr>
            <a:r>
              <a:rPr lang="en-US" altLang="en-US" sz="3200" dirty="0"/>
              <a:t>Extreme Unction</a:t>
            </a:r>
          </a:p>
          <a:p>
            <a:pPr marL="533400" indent="-533400">
              <a:buClr>
                <a:schemeClr val="tx1"/>
              </a:buClr>
              <a:buSzTx/>
              <a:buFontTx/>
              <a:buAutoNum type="arabicPeriod"/>
            </a:pPr>
            <a:r>
              <a:rPr lang="en-US" altLang="en-US" sz="3200" dirty="0"/>
              <a:t>Matrimony</a:t>
            </a:r>
          </a:p>
          <a:p>
            <a:pPr marL="533400" indent="-533400">
              <a:buSzTx/>
              <a:buFontTx/>
              <a:buAutoNum type="arabicPeriod"/>
            </a:pPr>
            <a:endParaRPr lang="en-US" altLang="en-US" dirty="0"/>
          </a:p>
          <a:p>
            <a:pPr marL="533400" indent="-533400">
              <a:buSzTx/>
              <a:buFontTx/>
              <a:buChar char="1"/>
            </a:pPr>
            <a:endParaRPr lang="en-US" altLang="en-US" dirty="0"/>
          </a:p>
        </p:txBody>
      </p:sp>
    </p:spTree>
    <p:extLst>
      <p:ext uri="{BB962C8B-B14F-4D97-AF65-F5344CB8AC3E}">
        <p14:creationId xmlns:p14="http://schemas.microsoft.com/office/powerpoint/2010/main" val="252811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anim calcmode="lin" valueType="num">
                                      <p:cBhvr>
                                        <p:cTn id="7" dur="500" fill="hold"/>
                                        <p:tgtEl>
                                          <p:spTgt spid="430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30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30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3012">
                                            <p:txEl>
                                              <p:pRg st="1" end="1"/>
                                            </p:txEl>
                                          </p:spTgt>
                                        </p:tgtEl>
                                        <p:attrNameLst>
                                          <p:attrName>style.visibility</p:attrName>
                                        </p:attrNameLst>
                                      </p:cBhvr>
                                      <p:to>
                                        <p:strVal val="visible"/>
                                      </p:to>
                                    </p:set>
                                    <p:anim calcmode="lin" valueType="num">
                                      <p:cBhvr>
                                        <p:cTn id="14" dur="500" fill="hold"/>
                                        <p:tgtEl>
                                          <p:spTgt spid="4301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301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301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3012">
                                            <p:txEl>
                                              <p:pRg st="2" end="2"/>
                                            </p:txEl>
                                          </p:spTgt>
                                        </p:tgtEl>
                                        <p:attrNameLst>
                                          <p:attrName>style.visibility</p:attrName>
                                        </p:attrNameLst>
                                      </p:cBhvr>
                                      <p:to>
                                        <p:strVal val="visible"/>
                                      </p:to>
                                    </p:set>
                                    <p:anim calcmode="lin" valueType="num">
                                      <p:cBhvr>
                                        <p:cTn id="21" dur="500" fill="hold"/>
                                        <p:tgtEl>
                                          <p:spTgt spid="4301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301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301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3012">
                                            <p:txEl>
                                              <p:pRg st="3" end="3"/>
                                            </p:txEl>
                                          </p:spTgt>
                                        </p:tgtEl>
                                        <p:attrNameLst>
                                          <p:attrName>style.visibility</p:attrName>
                                        </p:attrNameLst>
                                      </p:cBhvr>
                                      <p:to>
                                        <p:strVal val="visible"/>
                                      </p:to>
                                    </p:set>
                                    <p:anim calcmode="lin" valueType="num">
                                      <p:cBhvr>
                                        <p:cTn id="28" dur="500" fill="hold"/>
                                        <p:tgtEl>
                                          <p:spTgt spid="4301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301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301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3012">
                                            <p:txEl>
                                              <p:pRg st="4" end="4"/>
                                            </p:txEl>
                                          </p:spTgt>
                                        </p:tgtEl>
                                        <p:attrNameLst>
                                          <p:attrName>style.visibility</p:attrName>
                                        </p:attrNameLst>
                                      </p:cBhvr>
                                      <p:to>
                                        <p:strVal val="visible"/>
                                      </p:to>
                                    </p:set>
                                    <p:anim calcmode="lin" valueType="num">
                                      <p:cBhvr>
                                        <p:cTn id="35" dur="500" fill="hold"/>
                                        <p:tgtEl>
                                          <p:spTgt spid="4301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301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301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3012">
                                            <p:txEl>
                                              <p:pRg st="5" end="5"/>
                                            </p:txEl>
                                          </p:spTgt>
                                        </p:tgtEl>
                                        <p:attrNameLst>
                                          <p:attrName>style.visibility</p:attrName>
                                        </p:attrNameLst>
                                      </p:cBhvr>
                                      <p:to>
                                        <p:strVal val="visible"/>
                                      </p:to>
                                    </p:set>
                                    <p:anim calcmode="lin" valueType="num">
                                      <p:cBhvr>
                                        <p:cTn id="42" dur="500" fill="hold"/>
                                        <p:tgtEl>
                                          <p:spTgt spid="4301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301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301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3012">
                                            <p:txEl>
                                              <p:pRg st="6" end="6"/>
                                            </p:txEl>
                                          </p:spTgt>
                                        </p:tgtEl>
                                        <p:attrNameLst>
                                          <p:attrName>style.visibility</p:attrName>
                                        </p:attrNameLst>
                                      </p:cBhvr>
                                      <p:to>
                                        <p:strVal val="visible"/>
                                      </p:to>
                                    </p:set>
                                    <p:anim calcmode="lin" valueType="num">
                                      <p:cBhvr>
                                        <p:cTn id="49" dur="500" fill="hold"/>
                                        <p:tgtEl>
                                          <p:spTgt spid="4301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301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30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382" y="228600"/>
            <a:ext cx="8686800" cy="838200"/>
          </a:xfrm>
        </p:spPr>
        <p:txBody>
          <a:bodyPr>
            <a:normAutofit/>
          </a:bodyPr>
          <a:lstStyle/>
          <a:p>
            <a:r>
              <a:rPr lang="en-US" dirty="0" smtClean="0"/>
              <a:t>Final Take </a:t>
            </a:r>
            <a:r>
              <a:rPr lang="en-US" dirty="0" err="1" smtClean="0"/>
              <a:t>aways</a:t>
            </a:r>
            <a:r>
              <a:rPr lang="en-US" dirty="0" smtClean="0"/>
              <a:t> </a:t>
            </a:r>
            <a:r>
              <a:rPr lang="en-US" dirty="0" smtClean="0"/>
              <a:t>for us</a:t>
            </a:r>
            <a:endParaRPr lang="en-US" dirty="0"/>
          </a:p>
        </p:txBody>
      </p:sp>
      <p:sp>
        <p:nvSpPr>
          <p:cNvPr id="3" name="Content Placeholder 2"/>
          <p:cNvSpPr>
            <a:spLocks noGrp="1"/>
          </p:cNvSpPr>
          <p:nvPr>
            <p:ph idx="1"/>
          </p:nvPr>
        </p:nvSpPr>
        <p:spPr>
          <a:xfrm>
            <a:off x="152400" y="1554162"/>
            <a:ext cx="8839200" cy="4525963"/>
          </a:xfrm>
        </p:spPr>
        <p:txBody>
          <a:bodyPr>
            <a:normAutofit/>
          </a:bodyPr>
          <a:lstStyle/>
          <a:p>
            <a:pPr marL="514350" lvl="0" indent="-514350" hangingPunct="0">
              <a:buClr>
                <a:schemeClr val="tx1"/>
              </a:buClr>
              <a:buSzPct val="100000"/>
              <a:buFont typeface="+mj-lt"/>
              <a:buAutoNum type="arabicPeriod"/>
            </a:pPr>
            <a:r>
              <a:rPr lang="en-US" b="1" dirty="0" smtClean="0"/>
              <a:t>What </a:t>
            </a:r>
            <a:r>
              <a:rPr lang="en-US" b="1" dirty="0"/>
              <a:t>other doctrines would you add to this study?  End Times?  Justification?  Sanctification</a:t>
            </a:r>
            <a:r>
              <a:rPr lang="en-US" b="1" dirty="0" smtClean="0"/>
              <a:t>?</a:t>
            </a:r>
            <a:endParaRPr lang="en-US" b="1" dirty="0" smtClean="0"/>
          </a:p>
        </p:txBody>
      </p:sp>
      <p:pic>
        <p:nvPicPr>
          <p:cNvPr id="3076" name="Picture 4" descr="Image result for Luther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880102"/>
            <a:ext cx="3048000" cy="2977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3248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382" y="228600"/>
            <a:ext cx="8686800" cy="838200"/>
          </a:xfrm>
        </p:spPr>
        <p:txBody>
          <a:bodyPr>
            <a:normAutofit/>
          </a:bodyPr>
          <a:lstStyle/>
          <a:p>
            <a:r>
              <a:rPr lang="en-US" dirty="0" smtClean="0"/>
              <a:t>Final Take </a:t>
            </a:r>
            <a:r>
              <a:rPr lang="en-US" dirty="0" err="1" smtClean="0"/>
              <a:t>aways</a:t>
            </a:r>
            <a:r>
              <a:rPr lang="en-US" dirty="0" smtClean="0"/>
              <a:t> </a:t>
            </a:r>
            <a:r>
              <a:rPr lang="en-US" dirty="0" smtClean="0"/>
              <a:t>for us</a:t>
            </a:r>
            <a:endParaRPr lang="en-US" dirty="0"/>
          </a:p>
        </p:txBody>
      </p:sp>
      <p:sp>
        <p:nvSpPr>
          <p:cNvPr id="3" name="Content Placeholder 2"/>
          <p:cNvSpPr>
            <a:spLocks noGrp="1"/>
          </p:cNvSpPr>
          <p:nvPr>
            <p:ph idx="1"/>
          </p:nvPr>
        </p:nvSpPr>
        <p:spPr>
          <a:xfrm>
            <a:off x="152400" y="1554162"/>
            <a:ext cx="8839200" cy="4525963"/>
          </a:xfrm>
        </p:spPr>
        <p:txBody>
          <a:bodyPr>
            <a:normAutofit/>
          </a:bodyPr>
          <a:lstStyle/>
          <a:p>
            <a:pPr marL="514350" lvl="0" indent="-514350" hangingPunct="0">
              <a:buClr>
                <a:schemeClr val="tx1"/>
              </a:buClr>
              <a:buSzPct val="100000"/>
              <a:buFont typeface="+mj-lt"/>
              <a:buAutoNum type="arabicPeriod" startAt="2"/>
            </a:pPr>
            <a:r>
              <a:rPr lang="en-US" b="1" dirty="0" smtClean="0"/>
              <a:t>Summarize </a:t>
            </a:r>
            <a:r>
              <a:rPr lang="en-US" b="1" dirty="0" smtClean="0"/>
              <a:t>some of the key facts tha</a:t>
            </a:r>
            <a:r>
              <a:rPr lang="en-US" b="1" dirty="0" smtClean="0"/>
              <a:t>t make a </a:t>
            </a:r>
            <a:r>
              <a:rPr lang="en-US" b="1" dirty="0" smtClean="0"/>
              <a:t>“ </a:t>
            </a:r>
            <a:r>
              <a:rPr lang="en-US" b="1" dirty="0" smtClean="0"/>
              <a:t>Lutheran Christian’s approach to the Bible” unique or different in comparison to those in many other Christian churches.</a:t>
            </a:r>
          </a:p>
        </p:txBody>
      </p:sp>
      <p:pic>
        <p:nvPicPr>
          <p:cNvPr id="3076" name="Picture 4" descr="Image result for Luther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880102"/>
            <a:ext cx="3048000" cy="2977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42634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382" y="228600"/>
            <a:ext cx="8686800" cy="838200"/>
          </a:xfrm>
        </p:spPr>
        <p:txBody>
          <a:bodyPr>
            <a:normAutofit/>
          </a:bodyPr>
          <a:lstStyle/>
          <a:p>
            <a:r>
              <a:rPr lang="en-US" dirty="0" smtClean="0"/>
              <a:t>Final Take </a:t>
            </a:r>
            <a:r>
              <a:rPr lang="en-US" dirty="0" err="1" smtClean="0"/>
              <a:t>aways</a:t>
            </a:r>
            <a:r>
              <a:rPr lang="en-US" dirty="0" smtClean="0"/>
              <a:t> </a:t>
            </a:r>
            <a:r>
              <a:rPr lang="en-US" dirty="0" smtClean="0"/>
              <a:t>for us</a:t>
            </a:r>
            <a:endParaRPr lang="en-US" dirty="0"/>
          </a:p>
        </p:txBody>
      </p:sp>
      <p:sp>
        <p:nvSpPr>
          <p:cNvPr id="3" name="Content Placeholder 2"/>
          <p:cNvSpPr>
            <a:spLocks noGrp="1"/>
          </p:cNvSpPr>
          <p:nvPr>
            <p:ph idx="1"/>
          </p:nvPr>
        </p:nvSpPr>
        <p:spPr>
          <a:xfrm>
            <a:off x="152400" y="1554162"/>
            <a:ext cx="8839200" cy="4525963"/>
          </a:xfrm>
        </p:spPr>
        <p:txBody>
          <a:bodyPr>
            <a:normAutofit/>
          </a:bodyPr>
          <a:lstStyle/>
          <a:p>
            <a:pPr marL="514350" indent="-514350" hangingPunct="0">
              <a:buClr>
                <a:schemeClr val="tx1"/>
              </a:buClr>
              <a:buSzPct val="100000"/>
              <a:buFont typeface="+mj-lt"/>
              <a:buAutoNum type="arabicPeriod" startAt="3"/>
            </a:pPr>
            <a:r>
              <a:rPr lang="en-US" b="1" dirty="0"/>
              <a:t>List some of the ways that we can communicate the importance of a “Lutheran approach to interpreting the Bible” in our witnessing</a:t>
            </a:r>
            <a:r>
              <a:rPr lang="en-US" b="1" dirty="0" smtClean="0"/>
              <a:t>.</a:t>
            </a:r>
            <a:endParaRPr lang="en-US" b="1" dirty="0" smtClean="0"/>
          </a:p>
        </p:txBody>
      </p:sp>
      <p:pic>
        <p:nvPicPr>
          <p:cNvPr id="3076" name="Picture 4" descr="Image result for Luther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880102"/>
            <a:ext cx="3048000" cy="2977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281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382" y="152400"/>
            <a:ext cx="8686800" cy="914400"/>
          </a:xfrm>
        </p:spPr>
        <p:txBody>
          <a:bodyPr>
            <a:normAutofit fontScale="90000"/>
          </a:bodyPr>
          <a:lstStyle/>
          <a:p>
            <a:r>
              <a:rPr lang="en-US" dirty="0" smtClean="0"/>
              <a:t>The source of Doctrinal </a:t>
            </a:r>
            <a:r>
              <a:rPr lang="en-US" dirty="0" smtClean="0"/>
              <a:t>conflicts </a:t>
            </a:r>
            <a:r>
              <a:rPr lang="en-US" dirty="0" smtClean="0"/>
              <a:t>/ false teaching?</a:t>
            </a:r>
            <a:endParaRPr lang="en-US" dirty="0"/>
          </a:p>
        </p:txBody>
      </p:sp>
      <p:sp>
        <p:nvSpPr>
          <p:cNvPr id="3" name="Content Placeholder 2"/>
          <p:cNvSpPr>
            <a:spLocks noGrp="1"/>
          </p:cNvSpPr>
          <p:nvPr>
            <p:ph idx="1"/>
          </p:nvPr>
        </p:nvSpPr>
        <p:spPr>
          <a:xfrm>
            <a:off x="152400" y="1554162"/>
            <a:ext cx="8839200" cy="4525963"/>
          </a:xfrm>
        </p:spPr>
        <p:txBody>
          <a:bodyPr>
            <a:normAutofit/>
          </a:bodyPr>
          <a:lstStyle/>
          <a:p>
            <a:pPr lvl="0" hangingPunct="0">
              <a:buClr>
                <a:schemeClr val="tx1"/>
              </a:buClr>
              <a:buSzPct val="100000"/>
              <a:buFont typeface="Wingdings 2" panose="05020102010507070707" pitchFamily="18" charset="2"/>
              <a:buChar char=""/>
            </a:pPr>
            <a:r>
              <a:rPr lang="en-US" b="1" dirty="0" smtClean="0"/>
              <a:t>Underestimation of the greatness of God.</a:t>
            </a:r>
          </a:p>
          <a:p>
            <a:pPr lvl="0" hangingPunct="0">
              <a:buClr>
                <a:schemeClr val="tx1"/>
              </a:buClr>
              <a:buSzPct val="100000"/>
              <a:buFont typeface="Wingdings 2" panose="05020102010507070707" pitchFamily="18" charset="2"/>
              <a:buChar char=""/>
            </a:pPr>
            <a:r>
              <a:rPr lang="en-US" b="1" dirty="0" smtClean="0"/>
              <a:t>Overestimation of the greatness of mankind.</a:t>
            </a:r>
          </a:p>
          <a:p>
            <a:pPr lvl="0" hangingPunct="0"/>
            <a:endParaRPr lang="en-US" b="1" dirty="0" smtClean="0"/>
          </a:p>
        </p:txBody>
      </p:sp>
      <p:pic>
        <p:nvPicPr>
          <p:cNvPr id="5" name="Picture 2" descr="Image resu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9424" y="3641725"/>
            <a:ext cx="2184175" cy="25748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480" y="3641725"/>
            <a:ext cx="2037934" cy="25677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Image resul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706" y="3778258"/>
            <a:ext cx="2382554" cy="23941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53295" y="3641725"/>
            <a:ext cx="1736141"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23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382" y="152400"/>
            <a:ext cx="8686800" cy="914400"/>
          </a:xfrm>
        </p:spPr>
        <p:txBody>
          <a:bodyPr>
            <a:normAutofit fontScale="90000"/>
          </a:bodyPr>
          <a:lstStyle/>
          <a:p>
            <a:r>
              <a:rPr lang="en-US" dirty="0" smtClean="0"/>
              <a:t>The source of Doctrinal </a:t>
            </a:r>
            <a:r>
              <a:rPr lang="en-US" dirty="0" smtClean="0"/>
              <a:t>conflicts </a:t>
            </a:r>
            <a:r>
              <a:rPr lang="en-US" dirty="0" smtClean="0"/>
              <a:t>/ false teaching?</a:t>
            </a:r>
            <a:endParaRPr lang="en-US" dirty="0"/>
          </a:p>
        </p:txBody>
      </p:sp>
      <p:sp>
        <p:nvSpPr>
          <p:cNvPr id="3" name="Content Placeholder 2"/>
          <p:cNvSpPr>
            <a:spLocks noGrp="1"/>
          </p:cNvSpPr>
          <p:nvPr>
            <p:ph idx="1"/>
          </p:nvPr>
        </p:nvSpPr>
        <p:spPr>
          <a:xfrm>
            <a:off x="152400" y="1219200"/>
            <a:ext cx="8839200" cy="4860925"/>
          </a:xfrm>
        </p:spPr>
        <p:txBody>
          <a:bodyPr>
            <a:normAutofit/>
          </a:bodyPr>
          <a:lstStyle/>
          <a:p>
            <a:pPr marL="0" lvl="0" indent="0" hangingPunct="0">
              <a:buNone/>
            </a:pPr>
            <a:r>
              <a:rPr lang="en-US" i="1" dirty="0" smtClean="0"/>
              <a:t>In </a:t>
            </a:r>
            <a:r>
              <a:rPr lang="en-US" i="1" dirty="0"/>
              <a:t>the first place, I hear that when you come together as a church, there are divisions among you, and to some extent I believe it</a:t>
            </a:r>
            <a:r>
              <a:rPr lang="en-US" i="1" dirty="0" smtClean="0"/>
              <a:t>.  No </a:t>
            </a:r>
            <a:r>
              <a:rPr lang="en-US" i="1" dirty="0"/>
              <a:t>doubt there have to be differences among you to show which of you have God’s approval</a:t>
            </a:r>
            <a:r>
              <a:rPr lang="en-US" dirty="0" smtClean="0"/>
              <a:t>.</a:t>
            </a:r>
          </a:p>
          <a:p>
            <a:pPr marL="0" lvl="0" indent="0" hangingPunct="0">
              <a:buNone/>
            </a:pPr>
            <a:r>
              <a:rPr lang="en-US" dirty="0" smtClean="0"/>
              <a:t>(</a:t>
            </a:r>
            <a:r>
              <a:rPr lang="en-US" dirty="0"/>
              <a:t>1 Corinthians 11:18–19) </a:t>
            </a:r>
            <a:endParaRPr lang="en-US" dirty="0" smtClean="0"/>
          </a:p>
        </p:txBody>
      </p:sp>
      <p:pic>
        <p:nvPicPr>
          <p:cNvPr id="5" name="Picture 2" descr="Image resu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3558" y="4542453"/>
            <a:ext cx="1642268" cy="19360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7609" y="4534912"/>
            <a:ext cx="1530925" cy="19289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Image resul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69" y="4572000"/>
            <a:ext cx="1882694" cy="18918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91593" y="4522795"/>
            <a:ext cx="1395338" cy="1959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71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33" y="228600"/>
            <a:ext cx="8686800" cy="838200"/>
          </a:xfrm>
        </p:spPr>
        <p:txBody>
          <a:bodyPr/>
          <a:lstStyle/>
          <a:p>
            <a:r>
              <a:rPr lang="en-US" dirty="0" err="1" smtClean="0">
                <a:solidFill>
                  <a:srgbClr val="FF0000"/>
                </a:solidFill>
              </a:rPr>
              <a:t>outlinE</a:t>
            </a:r>
            <a:r>
              <a:rPr lang="en-US" dirty="0" smtClean="0">
                <a:solidFill>
                  <a:srgbClr val="FF0000"/>
                </a:solidFill>
              </a:rPr>
              <a:t> of “doctrines that divide”</a:t>
            </a:r>
            <a:endParaRPr lang="en-US" dirty="0">
              <a:solidFill>
                <a:srgbClr val="FF0000"/>
              </a:solidFill>
            </a:endParaRPr>
          </a:p>
        </p:txBody>
      </p:sp>
      <p:sp>
        <p:nvSpPr>
          <p:cNvPr id="3" name="Content Placeholder 2"/>
          <p:cNvSpPr>
            <a:spLocks noGrp="1"/>
          </p:cNvSpPr>
          <p:nvPr>
            <p:ph idx="1"/>
          </p:nvPr>
        </p:nvSpPr>
        <p:spPr>
          <a:xfrm>
            <a:off x="228600" y="1600200"/>
            <a:ext cx="8686800" cy="4525963"/>
          </a:xfrm>
        </p:spPr>
        <p:txBody>
          <a:bodyPr>
            <a:normAutofit/>
          </a:bodyPr>
          <a:lstStyle/>
          <a:p>
            <a:pPr marL="0" lvl="0" indent="0" algn="ctr" hangingPunct="0">
              <a:buNone/>
            </a:pPr>
            <a:r>
              <a:rPr lang="en-US" sz="3600" b="1" dirty="0" smtClean="0">
                <a:solidFill>
                  <a:srgbClr val="FF0000"/>
                </a:solidFill>
              </a:rPr>
              <a:t>Predestination, Election, or </a:t>
            </a:r>
            <a:r>
              <a:rPr lang="en-US" sz="3600" b="1" dirty="0">
                <a:solidFill>
                  <a:srgbClr val="FF0000"/>
                </a:solidFill>
              </a:rPr>
              <a:t>Free Will?</a:t>
            </a:r>
            <a:endParaRPr lang="en-US" sz="3600" dirty="0">
              <a:solidFill>
                <a:srgbClr val="FF0000"/>
              </a:solidFill>
            </a:endParaRPr>
          </a:p>
          <a:p>
            <a:pPr marL="0" indent="0" algn="ctr" hangingPunct="0">
              <a:buNone/>
            </a:pPr>
            <a:r>
              <a:rPr lang="en-US" dirty="0">
                <a:solidFill>
                  <a:srgbClr val="FF0000"/>
                </a:solidFill>
              </a:rPr>
              <a:t>	</a:t>
            </a:r>
            <a:r>
              <a:rPr lang="en-US" dirty="0" smtClean="0">
                <a:solidFill>
                  <a:srgbClr val="FF0000"/>
                </a:solidFill>
              </a:rPr>
              <a:t> </a:t>
            </a:r>
          </a:p>
          <a:p>
            <a:pPr marL="0" lvl="0" indent="0" algn="ctr" hangingPunct="0">
              <a:buNone/>
            </a:pPr>
            <a:r>
              <a:rPr lang="en-US" sz="3600" b="1" dirty="0" smtClean="0">
                <a:solidFill>
                  <a:srgbClr val="FF0000"/>
                </a:solidFill>
              </a:rPr>
              <a:t>Can a Believer Fall from Grace?</a:t>
            </a:r>
            <a:endParaRPr lang="en-US" sz="3600" dirty="0" smtClean="0">
              <a:solidFill>
                <a:srgbClr val="FF0000"/>
              </a:solidFill>
            </a:endParaRPr>
          </a:p>
          <a:p>
            <a:pPr marL="0" indent="0" algn="ctr" hangingPunct="0">
              <a:buNone/>
            </a:pPr>
            <a:r>
              <a:rPr lang="en-US" dirty="0">
                <a:solidFill>
                  <a:srgbClr val="FF0000"/>
                </a:solidFill>
              </a:rPr>
              <a:t>	  </a:t>
            </a:r>
          </a:p>
          <a:p>
            <a:pPr marL="0" lvl="0" indent="0" algn="ctr" hangingPunct="0">
              <a:buNone/>
            </a:pPr>
            <a:r>
              <a:rPr lang="en-US" sz="3600" b="1" dirty="0" smtClean="0">
                <a:solidFill>
                  <a:srgbClr val="FF0000"/>
                </a:solidFill>
              </a:rPr>
              <a:t>The Sacraments—Symbols or Substance?</a:t>
            </a:r>
            <a:endParaRPr lang="en-US" dirty="0"/>
          </a:p>
        </p:txBody>
      </p:sp>
    </p:spTree>
    <p:extLst>
      <p:ext uri="{BB962C8B-B14F-4D97-AF65-F5344CB8AC3E}">
        <p14:creationId xmlns:p14="http://schemas.microsoft.com/office/powerpoint/2010/main" val="371353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80">
                                          <p:stCondLst>
                                            <p:cond delay="0"/>
                                          </p:stCondLst>
                                        </p:cTn>
                                        <p:tgtEl>
                                          <p:spTgt spid="3">
                                            <p:txEl>
                                              <p:pRg st="2" end="2"/>
                                            </p:txEl>
                                          </p:spTgt>
                                        </p:tgtEl>
                                      </p:cBhvr>
                                    </p:animEffect>
                                    <p:anim calcmode="lin" valueType="num">
                                      <p:cBhvr>
                                        <p:cTn id="4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2" end="2"/>
                                            </p:txEl>
                                          </p:spTgt>
                                        </p:tgtEl>
                                      </p:cBhvr>
                                      <p:to x="100000" y="60000"/>
                                    </p:animScale>
                                    <p:animScale>
                                      <p:cBhvr>
                                        <p:cTn id="48" dur="166" decel="50000">
                                          <p:stCondLst>
                                            <p:cond delay="676"/>
                                          </p:stCondLst>
                                        </p:cTn>
                                        <p:tgtEl>
                                          <p:spTgt spid="3">
                                            <p:txEl>
                                              <p:pRg st="2" end="2"/>
                                            </p:txEl>
                                          </p:spTgt>
                                        </p:tgtEl>
                                      </p:cBhvr>
                                      <p:to x="100000" y="100000"/>
                                    </p:animScale>
                                    <p:animScale>
                                      <p:cBhvr>
                                        <p:cTn id="49" dur="26">
                                          <p:stCondLst>
                                            <p:cond delay="1312"/>
                                          </p:stCondLst>
                                        </p:cTn>
                                        <p:tgtEl>
                                          <p:spTgt spid="3">
                                            <p:txEl>
                                              <p:pRg st="2" end="2"/>
                                            </p:txEl>
                                          </p:spTgt>
                                        </p:tgtEl>
                                      </p:cBhvr>
                                      <p:to x="100000" y="80000"/>
                                    </p:animScale>
                                    <p:animScale>
                                      <p:cBhvr>
                                        <p:cTn id="50" dur="166" decel="50000">
                                          <p:stCondLst>
                                            <p:cond delay="1338"/>
                                          </p:stCondLst>
                                        </p:cTn>
                                        <p:tgtEl>
                                          <p:spTgt spid="3">
                                            <p:txEl>
                                              <p:pRg st="2" end="2"/>
                                            </p:txEl>
                                          </p:spTgt>
                                        </p:tgtEl>
                                      </p:cBhvr>
                                      <p:to x="100000" y="100000"/>
                                    </p:animScale>
                                    <p:animScale>
                                      <p:cBhvr>
                                        <p:cTn id="51" dur="26">
                                          <p:stCondLst>
                                            <p:cond delay="1642"/>
                                          </p:stCondLst>
                                        </p:cTn>
                                        <p:tgtEl>
                                          <p:spTgt spid="3">
                                            <p:txEl>
                                              <p:pRg st="2" end="2"/>
                                            </p:txEl>
                                          </p:spTgt>
                                        </p:tgtEl>
                                      </p:cBhvr>
                                      <p:to x="100000" y="90000"/>
                                    </p:animScale>
                                    <p:animScale>
                                      <p:cBhvr>
                                        <p:cTn id="52" dur="166" decel="50000">
                                          <p:stCondLst>
                                            <p:cond delay="1668"/>
                                          </p:stCondLst>
                                        </p:cTn>
                                        <p:tgtEl>
                                          <p:spTgt spid="3">
                                            <p:txEl>
                                              <p:pRg st="2" end="2"/>
                                            </p:txEl>
                                          </p:spTgt>
                                        </p:tgtEl>
                                      </p:cBhvr>
                                      <p:to x="100000" y="100000"/>
                                    </p:animScale>
                                    <p:animScale>
                                      <p:cBhvr>
                                        <p:cTn id="53" dur="26">
                                          <p:stCondLst>
                                            <p:cond delay="1808"/>
                                          </p:stCondLst>
                                        </p:cTn>
                                        <p:tgtEl>
                                          <p:spTgt spid="3">
                                            <p:txEl>
                                              <p:pRg st="2" end="2"/>
                                            </p:txEl>
                                          </p:spTgt>
                                        </p:tgtEl>
                                      </p:cBhvr>
                                      <p:to x="100000" y="95000"/>
                                    </p:animScale>
                                    <p:animScale>
                                      <p:cBhvr>
                                        <p:cTn id="54" dur="166" decel="50000">
                                          <p:stCondLst>
                                            <p:cond delay="1834"/>
                                          </p:stCondLst>
                                        </p:cTn>
                                        <p:tgtEl>
                                          <p:spTgt spid="3">
                                            <p:txEl>
                                              <p:pRg st="2" end="2"/>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wipe(down)">
                                      <p:cBhvr>
                                        <p:cTn id="57" dur="580">
                                          <p:stCondLst>
                                            <p:cond delay="0"/>
                                          </p:stCondLst>
                                        </p:cTn>
                                        <p:tgtEl>
                                          <p:spTgt spid="3">
                                            <p:txEl>
                                              <p:pRg st="3" end="3"/>
                                            </p:txEl>
                                          </p:spTgt>
                                        </p:tgtEl>
                                      </p:cBhvr>
                                    </p:animEffect>
                                    <p:anim calcmode="lin" valueType="num">
                                      <p:cBhvr>
                                        <p:cTn id="5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3" end="3"/>
                                            </p:txEl>
                                          </p:spTgt>
                                        </p:tgtEl>
                                      </p:cBhvr>
                                      <p:to x="100000" y="60000"/>
                                    </p:animScale>
                                    <p:animScale>
                                      <p:cBhvr>
                                        <p:cTn id="64" dur="166" decel="50000">
                                          <p:stCondLst>
                                            <p:cond delay="676"/>
                                          </p:stCondLst>
                                        </p:cTn>
                                        <p:tgtEl>
                                          <p:spTgt spid="3">
                                            <p:txEl>
                                              <p:pRg st="3" end="3"/>
                                            </p:txEl>
                                          </p:spTgt>
                                        </p:tgtEl>
                                      </p:cBhvr>
                                      <p:to x="100000" y="100000"/>
                                    </p:animScale>
                                    <p:animScale>
                                      <p:cBhvr>
                                        <p:cTn id="65" dur="26">
                                          <p:stCondLst>
                                            <p:cond delay="1312"/>
                                          </p:stCondLst>
                                        </p:cTn>
                                        <p:tgtEl>
                                          <p:spTgt spid="3">
                                            <p:txEl>
                                              <p:pRg st="3" end="3"/>
                                            </p:txEl>
                                          </p:spTgt>
                                        </p:tgtEl>
                                      </p:cBhvr>
                                      <p:to x="100000" y="80000"/>
                                    </p:animScale>
                                    <p:animScale>
                                      <p:cBhvr>
                                        <p:cTn id="66" dur="166" decel="50000">
                                          <p:stCondLst>
                                            <p:cond delay="1338"/>
                                          </p:stCondLst>
                                        </p:cTn>
                                        <p:tgtEl>
                                          <p:spTgt spid="3">
                                            <p:txEl>
                                              <p:pRg st="3" end="3"/>
                                            </p:txEl>
                                          </p:spTgt>
                                        </p:tgtEl>
                                      </p:cBhvr>
                                      <p:to x="100000" y="100000"/>
                                    </p:animScale>
                                    <p:animScale>
                                      <p:cBhvr>
                                        <p:cTn id="67" dur="26">
                                          <p:stCondLst>
                                            <p:cond delay="1642"/>
                                          </p:stCondLst>
                                        </p:cTn>
                                        <p:tgtEl>
                                          <p:spTgt spid="3">
                                            <p:txEl>
                                              <p:pRg st="3" end="3"/>
                                            </p:txEl>
                                          </p:spTgt>
                                        </p:tgtEl>
                                      </p:cBhvr>
                                      <p:to x="100000" y="90000"/>
                                    </p:animScale>
                                    <p:animScale>
                                      <p:cBhvr>
                                        <p:cTn id="68" dur="166" decel="50000">
                                          <p:stCondLst>
                                            <p:cond delay="1668"/>
                                          </p:stCondLst>
                                        </p:cTn>
                                        <p:tgtEl>
                                          <p:spTgt spid="3">
                                            <p:txEl>
                                              <p:pRg st="3" end="3"/>
                                            </p:txEl>
                                          </p:spTgt>
                                        </p:tgtEl>
                                      </p:cBhvr>
                                      <p:to x="100000" y="100000"/>
                                    </p:animScale>
                                    <p:animScale>
                                      <p:cBhvr>
                                        <p:cTn id="69" dur="26">
                                          <p:stCondLst>
                                            <p:cond delay="1808"/>
                                          </p:stCondLst>
                                        </p:cTn>
                                        <p:tgtEl>
                                          <p:spTgt spid="3">
                                            <p:txEl>
                                              <p:pRg st="3" end="3"/>
                                            </p:txEl>
                                          </p:spTgt>
                                        </p:tgtEl>
                                      </p:cBhvr>
                                      <p:to x="100000" y="95000"/>
                                    </p:animScale>
                                    <p:animScale>
                                      <p:cBhvr>
                                        <p:cTn id="70" dur="166" decel="50000">
                                          <p:stCondLst>
                                            <p:cond delay="1834"/>
                                          </p:stCondLst>
                                        </p:cTn>
                                        <p:tgtEl>
                                          <p:spTgt spid="3">
                                            <p:txEl>
                                              <p:pRg st="3" end="3"/>
                                            </p:txEl>
                                          </p:spTgt>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animEffect transition="in" filter="wipe(down)">
                                      <p:cBhvr>
                                        <p:cTn id="75" dur="580">
                                          <p:stCondLst>
                                            <p:cond delay="0"/>
                                          </p:stCondLst>
                                        </p:cTn>
                                        <p:tgtEl>
                                          <p:spTgt spid="3">
                                            <p:txEl>
                                              <p:pRg st="4" end="4"/>
                                            </p:txEl>
                                          </p:spTgt>
                                        </p:tgtEl>
                                      </p:cBhvr>
                                    </p:animEffect>
                                    <p:anim calcmode="lin" valueType="num">
                                      <p:cBhvr>
                                        <p:cTn id="7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xEl>
                                              <p:pRg st="4" end="4"/>
                                            </p:txEl>
                                          </p:spTgt>
                                        </p:tgtEl>
                                      </p:cBhvr>
                                      <p:to x="100000" y="60000"/>
                                    </p:animScale>
                                    <p:animScale>
                                      <p:cBhvr>
                                        <p:cTn id="82" dur="166" decel="50000">
                                          <p:stCondLst>
                                            <p:cond delay="676"/>
                                          </p:stCondLst>
                                        </p:cTn>
                                        <p:tgtEl>
                                          <p:spTgt spid="3">
                                            <p:txEl>
                                              <p:pRg st="4" end="4"/>
                                            </p:txEl>
                                          </p:spTgt>
                                        </p:tgtEl>
                                      </p:cBhvr>
                                      <p:to x="100000" y="100000"/>
                                    </p:animScale>
                                    <p:animScale>
                                      <p:cBhvr>
                                        <p:cTn id="83" dur="26">
                                          <p:stCondLst>
                                            <p:cond delay="1312"/>
                                          </p:stCondLst>
                                        </p:cTn>
                                        <p:tgtEl>
                                          <p:spTgt spid="3">
                                            <p:txEl>
                                              <p:pRg st="4" end="4"/>
                                            </p:txEl>
                                          </p:spTgt>
                                        </p:tgtEl>
                                      </p:cBhvr>
                                      <p:to x="100000" y="80000"/>
                                    </p:animScale>
                                    <p:animScale>
                                      <p:cBhvr>
                                        <p:cTn id="84" dur="166" decel="50000">
                                          <p:stCondLst>
                                            <p:cond delay="1338"/>
                                          </p:stCondLst>
                                        </p:cTn>
                                        <p:tgtEl>
                                          <p:spTgt spid="3">
                                            <p:txEl>
                                              <p:pRg st="4" end="4"/>
                                            </p:txEl>
                                          </p:spTgt>
                                        </p:tgtEl>
                                      </p:cBhvr>
                                      <p:to x="100000" y="100000"/>
                                    </p:animScale>
                                    <p:animScale>
                                      <p:cBhvr>
                                        <p:cTn id="85" dur="26">
                                          <p:stCondLst>
                                            <p:cond delay="1642"/>
                                          </p:stCondLst>
                                        </p:cTn>
                                        <p:tgtEl>
                                          <p:spTgt spid="3">
                                            <p:txEl>
                                              <p:pRg st="4" end="4"/>
                                            </p:txEl>
                                          </p:spTgt>
                                        </p:tgtEl>
                                      </p:cBhvr>
                                      <p:to x="100000" y="90000"/>
                                    </p:animScale>
                                    <p:animScale>
                                      <p:cBhvr>
                                        <p:cTn id="86" dur="166" decel="50000">
                                          <p:stCondLst>
                                            <p:cond delay="1668"/>
                                          </p:stCondLst>
                                        </p:cTn>
                                        <p:tgtEl>
                                          <p:spTgt spid="3">
                                            <p:txEl>
                                              <p:pRg st="4" end="4"/>
                                            </p:txEl>
                                          </p:spTgt>
                                        </p:tgtEl>
                                      </p:cBhvr>
                                      <p:to x="100000" y="100000"/>
                                    </p:animScale>
                                    <p:animScale>
                                      <p:cBhvr>
                                        <p:cTn id="87" dur="26">
                                          <p:stCondLst>
                                            <p:cond delay="1808"/>
                                          </p:stCondLst>
                                        </p:cTn>
                                        <p:tgtEl>
                                          <p:spTgt spid="3">
                                            <p:txEl>
                                              <p:pRg st="4" end="4"/>
                                            </p:txEl>
                                          </p:spTgt>
                                        </p:tgtEl>
                                      </p:cBhvr>
                                      <p:to x="100000" y="95000"/>
                                    </p:animScale>
                                    <p:animScale>
                                      <p:cBhvr>
                                        <p:cTn id="88"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382" y="228600"/>
            <a:ext cx="8686800" cy="838200"/>
          </a:xfrm>
        </p:spPr>
        <p:txBody>
          <a:bodyPr>
            <a:normAutofit/>
          </a:bodyPr>
          <a:lstStyle/>
          <a:p>
            <a:r>
              <a:rPr lang="en-US" dirty="0" smtClean="0"/>
              <a:t>WHY DOES EVERY DOCTRINE MATTER?</a:t>
            </a:r>
            <a:endParaRPr lang="en-US" dirty="0"/>
          </a:p>
        </p:txBody>
      </p:sp>
      <p:sp>
        <p:nvSpPr>
          <p:cNvPr id="3" name="Content Placeholder 2"/>
          <p:cNvSpPr>
            <a:spLocks noGrp="1"/>
          </p:cNvSpPr>
          <p:nvPr>
            <p:ph idx="1"/>
          </p:nvPr>
        </p:nvSpPr>
        <p:spPr>
          <a:xfrm>
            <a:off x="152400" y="1554162"/>
            <a:ext cx="8839200" cy="4525963"/>
          </a:xfrm>
        </p:spPr>
        <p:txBody>
          <a:bodyPr>
            <a:normAutofit/>
          </a:bodyPr>
          <a:lstStyle/>
          <a:p>
            <a:pPr marL="514350" indent="-514350" hangingPunct="0">
              <a:buClr>
                <a:schemeClr val="tx1"/>
              </a:buClr>
              <a:buSzPct val="100000"/>
              <a:buFont typeface="+mj-lt"/>
              <a:buAutoNum type="arabicPeriod"/>
            </a:pPr>
            <a:r>
              <a:rPr lang="en-US" b="1" dirty="0" smtClean="0"/>
              <a:t>In an age when being “divided” over anything will be met with disdain why should we continue to “stand where Luther stood” when it comes to all that God’s Word teaches?</a:t>
            </a:r>
          </a:p>
          <a:p>
            <a:pPr lvl="0" hangingPunct="0"/>
            <a:endParaRPr lang="en-US" b="1" dirty="0" smtClean="0"/>
          </a:p>
        </p:txBody>
      </p:sp>
      <p:pic>
        <p:nvPicPr>
          <p:cNvPr id="4" name="Picture 4" descr="Image result for Luther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82852"/>
            <a:ext cx="3036214" cy="2966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09048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382" y="228600"/>
            <a:ext cx="8686800" cy="838200"/>
          </a:xfrm>
        </p:spPr>
        <p:txBody>
          <a:bodyPr>
            <a:normAutofit/>
          </a:bodyPr>
          <a:lstStyle/>
          <a:p>
            <a:r>
              <a:rPr lang="en-US" dirty="0" smtClean="0"/>
              <a:t>WHY DOES EVERY DOCTRINE MATTER?</a:t>
            </a:r>
            <a:endParaRPr lang="en-US" dirty="0"/>
          </a:p>
        </p:txBody>
      </p:sp>
      <p:sp>
        <p:nvSpPr>
          <p:cNvPr id="3" name="Content Placeholder 2"/>
          <p:cNvSpPr>
            <a:spLocks noGrp="1"/>
          </p:cNvSpPr>
          <p:nvPr>
            <p:ph idx="1"/>
          </p:nvPr>
        </p:nvSpPr>
        <p:spPr>
          <a:xfrm>
            <a:off x="152400" y="1554162"/>
            <a:ext cx="8839200" cy="4525963"/>
          </a:xfrm>
        </p:spPr>
        <p:txBody>
          <a:bodyPr>
            <a:normAutofit fontScale="85000" lnSpcReduction="20000"/>
          </a:bodyPr>
          <a:lstStyle/>
          <a:p>
            <a:pPr marL="514350" lvl="0" indent="-514350" fontAlgn="auto">
              <a:buClr>
                <a:schemeClr val="tx1"/>
              </a:buClr>
              <a:buSzPct val="100000"/>
              <a:buFont typeface="+mj-lt"/>
              <a:buAutoNum type="arabicPeriod" startAt="2"/>
            </a:pPr>
            <a:r>
              <a:rPr lang="en-US" dirty="0"/>
              <a:t>Apply these verses of Scripture to our discussion of “standing where Luther stood” as we celebrate “Reformation 500.”  </a:t>
            </a:r>
          </a:p>
          <a:p>
            <a:pPr marL="0" indent="0" fontAlgn="auto">
              <a:buNone/>
            </a:pPr>
            <a:endParaRPr lang="en-US" dirty="0"/>
          </a:p>
          <a:p>
            <a:pPr marL="0" indent="0" fontAlgn="auto">
              <a:buNone/>
            </a:pPr>
            <a:r>
              <a:rPr lang="en-US" dirty="0"/>
              <a:t>“</a:t>
            </a:r>
            <a:r>
              <a:rPr lang="en-US" i="1" dirty="0"/>
              <a:t>But in your hearts revere Christ as Lord.  Always be prepared to give an answer to everyone who asks you to give the reason for the hope that you have</a:t>
            </a:r>
            <a:r>
              <a:rPr lang="en-US" dirty="0"/>
              <a:t>.”  (1 Peter 3:15)</a:t>
            </a:r>
            <a:endParaRPr lang="en-US" dirty="0"/>
          </a:p>
          <a:p>
            <a:pPr marL="0" indent="0" fontAlgn="auto">
              <a:buNone/>
            </a:pPr>
            <a:r>
              <a:rPr lang="en-US" dirty="0"/>
              <a:t> </a:t>
            </a:r>
            <a:endParaRPr lang="en-US" dirty="0"/>
          </a:p>
          <a:p>
            <a:pPr marL="0" indent="0" fontAlgn="auto">
              <a:buNone/>
            </a:pPr>
            <a:r>
              <a:rPr lang="en-US" i="1" dirty="0" smtClean="0"/>
              <a:t>“</a:t>
            </a:r>
            <a:r>
              <a:rPr lang="en-US" i="1" dirty="0"/>
              <a:t>Be wise in the way you act toward outsiders; make the most of every opportunity.  Let your conversation be always full of grace, seasoned with salt, so that you may know how to answer everyone</a:t>
            </a:r>
            <a:r>
              <a:rPr lang="en-US" dirty="0"/>
              <a:t>.” (Colossians 4:5–6</a:t>
            </a:r>
            <a:r>
              <a:rPr lang="en-US" dirty="0" smtClean="0"/>
              <a:t>)</a:t>
            </a:r>
            <a:endParaRPr lang="en-US" b="1" dirty="0" smtClean="0"/>
          </a:p>
        </p:txBody>
      </p:sp>
    </p:spTree>
    <p:extLst>
      <p:ext uri="{BB962C8B-B14F-4D97-AF65-F5344CB8AC3E}">
        <p14:creationId xmlns:p14="http://schemas.microsoft.com/office/powerpoint/2010/main" val="366596290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497013" y="1688842"/>
            <a:ext cx="64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0" algn="l"/>
                <a:tab pos="296863" algn="l"/>
                <a:tab pos="582613"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n-US" altLang="en-US" sz="12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4" name="Picture 2" descr="Image resu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028" y="1330411"/>
            <a:ext cx="2426574" cy="28605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6522" y="3276600"/>
            <a:ext cx="244144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6181" y="3868204"/>
            <a:ext cx="2351654" cy="296308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9521" y="1365476"/>
            <a:ext cx="2843629" cy="2857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252327"/>
            <a:ext cx="8686800" cy="838200"/>
          </a:xfrm>
        </p:spPr>
        <p:txBody>
          <a:bodyPr>
            <a:normAutofit/>
          </a:bodyPr>
          <a:lstStyle/>
          <a:p>
            <a:pPr lvl="0"/>
            <a:r>
              <a:rPr lang="en-US" b="1" dirty="0" smtClean="0">
                <a:solidFill>
                  <a:srgbClr val="FF0000"/>
                </a:solidFill>
              </a:rPr>
              <a:t>Closing </a:t>
            </a:r>
            <a:r>
              <a:rPr lang="en-US" b="1" dirty="0" smtClean="0">
                <a:solidFill>
                  <a:srgbClr val="FF0000"/>
                </a:solidFill>
              </a:rPr>
              <a:t>thoughts</a:t>
            </a:r>
            <a:endParaRPr lang="en-US" dirty="0"/>
          </a:p>
        </p:txBody>
      </p:sp>
    </p:spTree>
    <p:extLst>
      <p:ext uri="{BB962C8B-B14F-4D97-AF65-F5344CB8AC3E}">
        <p14:creationId xmlns:p14="http://schemas.microsoft.com/office/powerpoint/2010/main" val="2211440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8" name="Picture 4" descr="Image result for don't break the 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682133" cy="769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94153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2" name="Picture 4" descr="http://bakercommunications.com/blog/wp-content/uploads/2014/05/Ice-Br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1"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3757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2391</TotalTime>
  <Words>3922</Words>
  <Application>Microsoft Office PowerPoint</Application>
  <PresentationFormat>On-screen Show (4:3)</PresentationFormat>
  <Paragraphs>472</Paragraphs>
  <Slides>94</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94</vt:i4>
      </vt:variant>
    </vt:vector>
  </HeadingPairs>
  <TitlesOfParts>
    <vt:vector size="104" baseType="lpstr">
      <vt:lpstr>Arial</vt:lpstr>
      <vt:lpstr>Calibri</vt:lpstr>
      <vt:lpstr>Franklin Gothic Book</vt:lpstr>
      <vt:lpstr>Franklin Gothic Medium</vt:lpstr>
      <vt:lpstr>Monotype Sorts</vt:lpstr>
      <vt:lpstr>Symbol</vt:lpstr>
      <vt:lpstr>Times New Roman</vt:lpstr>
      <vt:lpstr>Wingdings</vt:lpstr>
      <vt:lpstr>Wingdings 2</vt:lpstr>
      <vt:lpstr>Trek</vt:lpstr>
      <vt:lpstr>PowerPoint Presentation</vt:lpstr>
      <vt:lpstr>Luther, Zwingli, Calvin, Arminius </vt:lpstr>
      <vt:lpstr>STILL divideD!</vt:lpstr>
      <vt:lpstr>Order of influence on American Christianity? Arminius, Calvin, Luther, Zwingli? </vt:lpstr>
      <vt:lpstr>“PRIMING THE PUMP”</vt:lpstr>
      <vt:lpstr>“PRIMING THE PUMP”</vt:lpstr>
      <vt:lpstr>PowerPoint Presentation</vt:lpstr>
      <vt:lpstr>“PRIMING THE PUMP”</vt:lpstr>
      <vt:lpstr>outlinE of “doctrines that divide”</vt:lpstr>
      <vt:lpstr>Predestination, Election, or Free Will? </vt:lpstr>
      <vt:lpstr>PowerPoint Presentation</vt:lpstr>
      <vt:lpstr>DIGGING INTO THE PASSAGES</vt:lpstr>
      <vt:lpstr>PowerPoint Presentation</vt:lpstr>
      <vt:lpstr>discussion</vt:lpstr>
      <vt:lpstr>Digging Deeper into god’s Word</vt:lpstr>
      <vt:lpstr>Digging Deeper into god’s Word</vt:lpstr>
      <vt:lpstr>PowerPoint Presentation</vt:lpstr>
      <vt:lpstr>PowerPoint Presentation</vt:lpstr>
      <vt:lpstr>Digging Deeper into god’s Word</vt:lpstr>
      <vt:lpstr>“Who decides a person’s salvation?”  “who is responsible for a person’s damnation?” </vt:lpstr>
      <vt:lpstr>PowerPoint Presentation</vt:lpstr>
      <vt:lpstr>PowerPoint Presentation</vt:lpstr>
      <vt:lpstr>conclusion</vt:lpstr>
      <vt:lpstr>conclusion</vt:lpstr>
      <vt:lpstr>conclusion</vt:lpstr>
      <vt:lpstr>conclusion</vt:lpstr>
      <vt:lpstr>Session 2 </vt:lpstr>
      <vt:lpstr>Can a Believer Fall from Grace? </vt:lpstr>
      <vt:lpstr>Introduction</vt:lpstr>
      <vt:lpstr>Introduction</vt:lpstr>
      <vt:lpstr>Introduction</vt:lpstr>
      <vt:lpstr>Introduction</vt:lpstr>
      <vt:lpstr>Introduction</vt:lpstr>
      <vt:lpstr>Introduction</vt:lpstr>
      <vt:lpstr>Introduction</vt:lpstr>
      <vt:lpstr>Focusing our thoughts</vt:lpstr>
      <vt:lpstr>Laying the foundation</vt:lpstr>
      <vt:lpstr>PowerPoint Presentation</vt:lpstr>
      <vt:lpstr>PowerPoint Presentation</vt:lpstr>
      <vt:lpstr>Can a believer fall from grace?</vt:lpstr>
      <vt:lpstr>Digging Deeper into god’s promises</vt:lpstr>
      <vt:lpstr>Digging Deeper into god’s promises</vt:lpstr>
      <vt:lpstr>Looking more closely at god’s warnings</vt:lpstr>
      <vt:lpstr>Looking more closely at god’s warnings</vt:lpstr>
      <vt:lpstr>Application / discussion</vt:lpstr>
      <vt:lpstr>Application / discussion</vt:lpstr>
      <vt:lpstr>UNDERSTANDING THE REASONS WHY CHRISTIANS CAN LOSE SAVING FAITH</vt:lpstr>
      <vt:lpstr>UNDERSTANDING THE REASONS WHY CHRISTIANS CAN LOSE SAVING FAITH</vt:lpstr>
      <vt:lpstr>UNDERSTANDING THE REASONS WHY CHRISTIANS CAN LOSE SAVING FAITH</vt:lpstr>
      <vt:lpstr>UNDERSTANDING THE REASONS WHY CHRISTIANS CAN LOSE SAVING FAITH</vt:lpstr>
      <vt:lpstr>conclusion</vt:lpstr>
      <vt:lpstr>conclusion</vt:lpstr>
      <vt:lpstr>conclusion</vt:lpstr>
      <vt:lpstr>conclusion</vt:lpstr>
      <vt:lpstr>Lesson 3 </vt:lpstr>
      <vt:lpstr>PowerPoint Presentation</vt:lpstr>
      <vt:lpstr>introduction</vt:lpstr>
      <vt:lpstr>The Means of Grace</vt:lpstr>
      <vt:lpstr>Defining a sacrament…</vt:lpstr>
      <vt:lpstr>“Office”</vt:lpstr>
      <vt:lpstr>What does “Baptism” mean?</vt:lpstr>
      <vt:lpstr>Digging Deeper into god’s Word</vt:lpstr>
      <vt:lpstr>Digging Deeper into god’s Word</vt:lpstr>
      <vt:lpstr>What is the purpose of baptism?</vt:lpstr>
      <vt:lpstr>What are the blessings of baptism?  [Small Group Work]</vt:lpstr>
      <vt:lpstr>Group discussion</vt:lpstr>
      <vt:lpstr>Group discussion</vt:lpstr>
      <vt:lpstr>Why baptize babies?</vt:lpstr>
      <vt:lpstr>WHY DO SOME churches not Baptize infants?</vt:lpstr>
      <vt:lpstr>WHY DO SOME churches not Baptize infants?</vt:lpstr>
      <vt:lpstr>DID THE EARLY CHURCH BAPTIZE BABIES?</vt:lpstr>
      <vt:lpstr>DID THE EARLY CHURCH BAPTIZE BABIES?</vt:lpstr>
      <vt:lpstr>Group discussion</vt:lpstr>
      <vt:lpstr>Group discussion</vt:lpstr>
      <vt:lpstr>The sacrament of holy communion</vt:lpstr>
      <vt:lpstr>Digging Deeper into god’s Word</vt:lpstr>
      <vt:lpstr>What do I receive in the lord’s supper?</vt:lpstr>
      <vt:lpstr>Digging Deeper into god’s Word</vt:lpstr>
      <vt:lpstr>What do we receive?</vt:lpstr>
      <vt:lpstr>OUR CONFESSION ABOUT THE Lord’s Supper</vt:lpstr>
      <vt:lpstr>For discussion</vt:lpstr>
      <vt:lpstr>For discussion</vt:lpstr>
      <vt:lpstr>For discussion</vt:lpstr>
      <vt:lpstr>What about  “other” sacraments?</vt:lpstr>
      <vt:lpstr>Final Take aways for us</vt:lpstr>
      <vt:lpstr>Final Take aways for us</vt:lpstr>
      <vt:lpstr>Final Take aways for us</vt:lpstr>
      <vt:lpstr>The source of Doctrinal conflicts / false teaching?</vt:lpstr>
      <vt:lpstr>The source of Doctrinal conflicts / false teaching?</vt:lpstr>
      <vt:lpstr>WHY DOES EVERY DOCTRINE MATTER?</vt:lpstr>
      <vt:lpstr>WHY DOES EVERY DOCTRINE MATTER?</vt:lpstr>
      <vt:lpstr>Closing thoughts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Doctrines that divide</dc:title>
  <dc:creator>ottersmj</dc:creator>
  <cp:lastModifiedBy>ottersmj</cp:lastModifiedBy>
  <cp:revision>128</cp:revision>
  <cp:lastPrinted>2017-07-26T16:09:52Z</cp:lastPrinted>
  <dcterms:created xsi:type="dcterms:W3CDTF">2014-06-30T20:13:26Z</dcterms:created>
  <dcterms:modified xsi:type="dcterms:W3CDTF">2017-10-16T15:15:55Z</dcterms:modified>
</cp:coreProperties>
</file>