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5598" y="3667027"/>
            <a:ext cx="8676222" cy="1302470"/>
          </a:xfrm>
        </p:spPr>
        <p:txBody>
          <a:bodyPr>
            <a:normAutofit fontScale="90000"/>
          </a:bodyPr>
          <a:lstStyle/>
          <a:p>
            <a:r>
              <a:rPr lang="en-US" dirty="0"/>
              <a:t>Conference of presidents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5113013"/>
            <a:ext cx="8676222" cy="1049518"/>
          </a:xfrm>
        </p:spPr>
        <p:txBody>
          <a:bodyPr>
            <a:normAutofit/>
          </a:bodyPr>
          <a:lstStyle/>
          <a:p>
            <a:r>
              <a:rPr lang="en-US" sz="4400" dirty="0" err="1"/>
              <a:t>Boram</a:t>
            </a:r>
            <a:r>
              <a:rPr lang="en-US" sz="4400" dirty="0"/>
              <a:t> pages 5 to 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34" y="568997"/>
            <a:ext cx="8020050" cy="3305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907" y="1056536"/>
            <a:ext cx="16478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90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Capital debt retired ahead of schedule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66" y="2394409"/>
            <a:ext cx="5649994" cy="34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1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Ministry of Christian Giving review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061" y="2666999"/>
            <a:ext cx="4731486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Thorough review and analysis, cf. </a:t>
            </a:r>
            <a:r>
              <a:rPr lang="en-US" sz="4000" dirty="0" err="1"/>
              <a:t>boram</a:t>
            </a:r>
            <a:r>
              <a:rPr lang="en-US" sz="4000" dirty="0"/>
              <a:t> pg. 35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717" y="1762812"/>
            <a:ext cx="6608190" cy="47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50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Congregation and Ministry Support Group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Direct supervision by cop</a:t>
            </a:r>
          </a:p>
          <a:p>
            <a:r>
              <a:rPr lang="en-US" sz="4000" dirty="0"/>
              <a:t>Full time directors for Lutheran schools, worship, evangelism, special ministries, congregational counseling</a:t>
            </a:r>
          </a:p>
          <a:p>
            <a:r>
              <a:rPr lang="en-US" sz="4000" dirty="0"/>
              <a:t>Calling for director of discipleship</a:t>
            </a:r>
          </a:p>
        </p:txBody>
      </p:sp>
    </p:spTree>
    <p:extLst>
      <p:ext uri="{BB962C8B-B14F-4D97-AF65-F5344CB8AC3E}">
        <p14:creationId xmlns:p14="http://schemas.microsoft.com/office/powerpoint/2010/main" val="1124022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56" y="898002"/>
            <a:ext cx="3873647" cy="510304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Student debt at the ministerial education schools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57" y="849198"/>
            <a:ext cx="72390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Reformation 500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25" y="2711237"/>
            <a:ext cx="5715000" cy="3000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154" y="0"/>
            <a:ext cx="3995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7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Principal training and urban ministry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Principal training program</a:t>
            </a:r>
          </a:p>
          <a:p>
            <a:r>
              <a:rPr lang="en-US" sz="4000" dirty="0"/>
              <a:t>One-year apprenticeship in urban settings</a:t>
            </a:r>
          </a:p>
        </p:txBody>
      </p:sp>
    </p:spTree>
    <p:extLst>
      <p:ext uri="{BB962C8B-B14F-4D97-AF65-F5344CB8AC3E}">
        <p14:creationId xmlns:p14="http://schemas.microsoft.com/office/powerpoint/2010/main" val="1174463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Guidelines for special conferences and events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412" y="2666999"/>
            <a:ext cx="10887959" cy="3124201"/>
          </a:xfrm>
        </p:spPr>
        <p:txBody>
          <a:bodyPr>
            <a:noAutofit/>
          </a:bodyPr>
          <a:lstStyle/>
          <a:p>
            <a:r>
              <a:rPr lang="en-US" sz="4000" dirty="0"/>
              <a:t>Ask for DP or COP guidance</a:t>
            </a:r>
          </a:p>
          <a:p>
            <a:r>
              <a:rPr lang="en-US" sz="4000" dirty="0"/>
              <a:t>Plan carefully</a:t>
            </a:r>
          </a:p>
          <a:p>
            <a:r>
              <a:rPr lang="en-US" sz="4000" dirty="0"/>
              <a:t>Honor </a:t>
            </a:r>
            <a:r>
              <a:rPr lang="en-US" sz="4000" dirty="0" err="1"/>
              <a:t>god-given</a:t>
            </a:r>
            <a:r>
              <a:rPr lang="en-US" sz="4000" dirty="0"/>
              <a:t> roles for men and women</a:t>
            </a:r>
          </a:p>
          <a:p>
            <a:r>
              <a:rPr lang="en-US" sz="4000" dirty="0"/>
              <a:t>Good theology presented</a:t>
            </a:r>
          </a:p>
        </p:txBody>
      </p:sp>
    </p:spTree>
    <p:extLst>
      <p:ext uri="{BB962C8B-B14F-4D97-AF65-F5344CB8AC3E}">
        <p14:creationId xmlns:p14="http://schemas.microsoft.com/office/powerpoint/2010/main" val="4140042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Bible translations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62" y="2917007"/>
            <a:ext cx="6657975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319" y="717222"/>
            <a:ext cx="192405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986" y="4117157"/>
            <a:ext cx="32004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2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Fellowship practices in our schools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Carefully studied using 2015 materials</a:t>
            </a:r>
          </a:p>
          <a:p>
            <a:r>
              <a:rPr lang="en-US" sz="4000" dirty="0"/>
              <a:t>Ongoing study includes the </a:t>
            </a:r>
            <a:r>
              <a:rPr lang="en-US" sz="4000" dirty="0" err="1"/>
              <a:t>els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546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Using the gifts of women in administrative roles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391" y="2757485"/>
            <a:ext cx="2930966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ONGOING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556" y="2666999"/>
            <a:ext cx="80200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73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58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Calling at synodical schools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Committee to review and propose necessary and beneficial changes in the bylaws</a:t>
            </a:r>
          </a:p>
        </p:txBody>
      </p:sp>
    </p:spTree>
    <p:extLst>
      <p:ext uri="{BB962C8B-B14F-4D97-AF65-F5344CB8AC3E}">
        <p14:creationId xmlns:p14="http://schemas.microsoft.com/office/powerpoint/2010/main" val="3410935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Preparation of delegates to the synod convention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3637977" cy="3124201"/>
          </a:xfrm>
        </p:spPr>
        <p:txBody>
          <a:bodyPr>
            <a:normAutofit/>
          </a:bodyPr>
          <a:lstStyle/>
          <a:p>
            <a:r>
              <a:rPr lang="en-US" sz="4000" dirty="0"/>
              <a:t>Improvements made</a:t>
            </a:r>
          </a:p>
          <a:p>
            <a:r>
              <a:rPr lang="en-US" sz="4000" dirty="0"/>
              <a:t>Analysis after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454" y="2514600"/>
            <a:ext cx="67722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51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Military chaplaincy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111605"/>
            <a:ext cx="9905998" cy="4015818"/>
          </a:xfrm>
        </p:spPr>
        <p:txBody>
          <a:bodyPr>
            <a:noAutofit/>
          </a:bodyPr>
          <a:lstStyle/>
          <a:p>
            <a:r>
              <a:rPr lang="en-US" sz="4000" dirty="0"/>
              <a:t>Re-examined</a:t>
            </a:r>
          </a:p>
          <a:p>
            <a:r>
              <a:rPr lang="en-US" sz="4000" dirty="0"/>
              <a:t>Military chaplaincy has changed but not in the ways that would allow us to participate</a:t>
            </a:r>
          </a:p>
          <a:p>
            <a:r>
              <a:rPr lang="en-US" sz="4000" dirty="0"/>
              <a:t>WELS Military contact pastors continue to serve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41" y="377514"/>
            <a:ext cx="3487919" cy="23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26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Revisions to the bylaws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Pages 213-225 in </a:t>
            </a:r>
            <a:r>
              <a:rPr lang="en-US" sz="4000" dirty="0" err="1"/>
              <a:t>boram</a:t>
            </a:r>
            <a:endParaRPr lang="en-US" sz="4000" dirty="0"/>
          </a:p>
          <a:p>
            <a:r>
              <a:rPr lang="en-US" sz="4000" dirty="0"/>
              <a:t>Clarifications and some changes</a:t>
            </a:r>
          </a:p>
          <a:p>
            <a:r>
              <a:rPr lang="en-US" sz="4000" dirty="0"/>
              <a:t>Memorize for entrance into celestial kingdom</a:t>
            </a:r>
          </a:p>
        </p:txBody>
      </p:sp>
    </p:spTree>
    <p:extLst>
      <p:ext uri="{BB962C8B-B14F-4D97-AF65-F5344CB8AC3E}">
        <p14:creationId xmlns:p14="http://schemas.microsoft.com/office/powerpoint/2010/main" val="3108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Meetings with the faculty of Wisconsin Lutheran Seminary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Beneficial communication</a:t>
            </a:r>
          </a:p>
          <a:p>
            <a:r>
              <a:rPr lang="en-US" sz="4000" dirty="0"/>
              <a:t>Areas of common interest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577" y="2432114"/>
            <a:ext cx="2531834" cy="40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2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Mid-year assignments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4863461" cy="3124201"/>
          </a:xfrm>
        </p:spPr>
        <p:txBody>
          <a:bodyPr>
            <a:normAutofit/>
          </a:bodyPr>
          <a:lstStyle/>
          <a:p>
            <a:r>
              <a:rPr lang="en-US" sz="4000" dirty="0"/>
              <a:t>Welcome Austin, </a:t>
            </a:r>
            <a:r>
              <a:rPr lang="en-US" sz="4000" dirty="0" err="1"/>
              <a:t>joel</a:t>
            </a:r>
            <a:r>
              <a:rPr lang="en-US" sz="4000" dirty="0"/>
              <a:t>, </a:t>
            </a:r>
            <a:r>
              <a:rPr lang="en-US" sz="4000" dirty="0" err="1"/>
              <a:t>desiree</a:t>
            </a:r>
            <a:r>
              <a:rPr lang="en-US" sz="4000" dirty="0"/>
              <a:t>, Kristin, and </a:t>
            </a:r>
            <a:r>
              <a:rPr lang="en-US" sz="4000" dirty="0" err="1"/>
              <a:t>galen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753" y="2190946"/>
            <a:ext cx="5674935" cy="39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8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Our thanks and our welcome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120245"/>
            <a:ext cx="9905998" cy="3124201"/>
          </a:xfrm>
        </p:spPr>
        <p:txBody>
          <a:bodyPr>
            <a:noAutofit/>
          </a:bodyPr>
          <a:lstStyle/>
          <a:p>
            <a:r>
              <a:rPr lang="en-US" sz="3600" dirty="0"/>
              <a:t>Thanks for cop service of john </a:t>
            </a:r>
            <a:r>
              <a:rPr lang="en-US" sz="3600" dirty="0" err="1"/>
              <a:t>guse</a:t>
            </a:r>
            <a:r>
              <a:rPr lang="en-US" sz="3600" dirty="0"/>
              <a:t>, herb </a:t>
            </a:r>
            <a:r>
              <a:rPr lang="en-US" sz="3600" dirty="0" err="1"/>
              <a:t>prahl</a:t>
            </a:r>
            <a:r>
              <a:rPr lang="en-US" sz="3600" dirty="0"/>
              <a:t>, </a:t>
            </a:r>
            <a:r>
              <a:rPr lang="en-US" sz="3600" dirty="0" err="1"/>
              <a:t>david</a:t>
            </a:r>
            <a:r>
              <a:rPr lang="en-US" sz="3600" dirty="0"/>
              <a:t> </a:t>
            </a:r>
            <a:r>
              <a:rPr lang="en-US" sz="3600" dirty="0" err="1"/>
              <a:t>rutschow</a:t>
            </a:r>
            <a:r>
              <a:rPr lang="en-US" sz="3600" dirty="0"/>
              <a:t>, </a:t>
            </a:r>
            <a:r>
              <a:rPr lang="en-US" sz="3600" dirty="0" err="1"/>
              <a:t>earle</a:t>
            </a:r>
            <a:r>
              <a:rPr lang="en-US" sz="3600" dirty="0"/>
              <a:t> </a:t>
            </a:r>
            <a:r>
              <a:rPr lang="en-US" sz="3600" dirty="0" err="1"/>
              <a:t>treptow</a:t>
            </a:r>
            <a:endParaRPr lang="en-US" sz="3600" dirty="0"/>
          </a:p>
          <a:p>
            <a:r>
              <a:rPr lang="en-US" sz="3600" dirty="0"/>
              <a:t>Welcome chuck </a:t>
            </a:r>
            <a:r>
              <a:rPr lang="en-US" sz="3600" dirty="0" err="1"/>
              <a:t>westra</a:t>
            </a:r>
            <a:r>
              <a:rPr lang="en-US" sz="3600" dirty="0"/>
              <a:t>, Michael Jensen, </a:t>
            </a:r>
            <a:r>
              <a:rPr lang="en-US" sz="3600" dirty="0" err="1"/>
              <a:t>david</a:t>
            </a:r>
            <a:r>
              <a:rPr lang="en-US" sz="3600" dirty="0"/>
              <a:t> </a:t>
            </a:r>
            <a:r>
              <a:rPr lang="en-US" sz="3600" dirty="0" err="1"/>
              <a:t>kolander</a:t>
            </a:r>
            <a:r>
              <a:rPr lang="en-US" sz="3600" dirty="0"/>
              <a:t>, </a:t>
            </a:r>
            <a:r>
              <a:rPr lang="en-US" sz="3600" dirty="0" err="1"/>
              <a:t>phil</a:t>
            </a:r>
            <a:r>
              <a:rPr lang="en-US" sz="3600" dirty="0"/>
              <a:t> Hirsch</a:t>
            </a:r>
          </a:p>
          <a:p>
            <a:r>
              <a:rPr lang="en-US" sz="3600" dirty="0"/>
              <a:t>Thanks to carl </a:t>
            </a:r>
            <a:r>
              <a:rPr lang="en-US" sz="3600" dirty="0" err="1"/>
              <a:t>voss</a:t>
            </a:r>
            <a:r>
              <a:rPr lang="en-US" sz="3600" dirty="0"/>
              <a:t> for special service</a:t>
            </a:r>
          </a:p>
        </p:txBody>
      </p:sp>
    </p:spTree>
    <p:extLst>
      <p:ext uri="{BB962C8B-B14F-4D97-AF65-F5344CB8AC3E}">
        <p14:creationId xmlns:p14="http://schemas.microsoft.com/office/powerpoint/2010/main" val="2488566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73930"/>
            <a:ext cx="9905998" cy="138888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A look ahead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98482"/>
            <a:ext cx="9905998" cy="4289195"/>
          </a:xfrm>
        </p:spPr>
        <p:txBody>
          <a:bodyPr>
            <a:noAutofit/>
          </a:bodyPr>
          <a:lstStyle/>
          <a:p>
            <a:r>
              <a:rPr lang="en-US" sz="2800" dirty="0"/>
              <a:t>Hymnal project</a:t>
            </a:r>
          </a:p>
          <a:p>
            <a:r>
              <a:rPr lang="en-US" sz="2800" dirty="0"/>
              <a:t>Recruit, train called workers</a:t>
            </a:r>
          </a:p>
          <a:p>
            <a:r>
              <a:rPr lang="en-US" sz="2800" dirty="0"/>
              <a:t>Congregational polity and organization</a:t>
            </a:r>
          </a:p>
          <a:p>
            <a:r>
              <a:rPr lang="en-US" sz="2800" dirty="0"/>
              <a:t>Better communication with </a:t>
            </a:r>
            <a:r>
              <a:rPr lang="en-US" sz="2800" dirty="0" err="1"/>
              <a:t>parasynodical</a:t>
            </a:r>
            <a:r>
              <a:rPr lang="en-US" sz="2800" dirty="0"/>
              <a:t> organizations</a:t>
            </a:r>
          </a:p>
          <a:p>
            <a:r>
              <a:rPr lang="en-US" sz="2800" dirty="0"/>
              <a:t>Stewardship growth</a:t>
            </a:r>
          </a:p>
          <a:p>
            <a:r>
              <a:rPr lang="en-US" sz="2800" dirty="0"/>
              <a:t>Better Communicate WELS identity</a:t>
            </a:r>
          </a:p>
          <a:p>
            <a:r>
              <a:rPr lang="en-US" sz="2800" dirty="0"/>
              <a:t>Strong and healthy congregational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069" y="373930"/>
            <a:ext cx="5168835" cy="20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05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6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840" y="468198"/>
            <a:ext cx="9905998" cy="97410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COP ORGANIZED FOR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048" y="1951349"/>
            <a:ext cx="11340445" cy="372673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DOCTRINE</a:t>
            </a:r>
            <a:r>
              <a:rPr lang="en-US" sz="3200" dirty="0"/>
              <a:t> – FAITHFUL, UNIFIED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CALLED WORKERS </a:t>
            </a:r>
            <a:r>
              <a:rPr lang="en-US" sz="3200" dirty="0"/>
              <a:t>– CANDIDATES FOR CALLS, ADVICE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CONGREGATIONS</a:t>
            </a:r>
            <a:r>
              <a:rPr lang="en-US" sz="3200" dirty="0"/>
              <a:t> – COUNSEL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FINANCES</a:t>
            </a:r>
            <a:r>
              <a:rPr lang="en-US" sz="3200" dirty="0"/>
              <a:t> – SUPPORT, STEWARSHIP, MISSION OFFERINGS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COMMUNICATION</a:t>
            </a:r>
            <a:r>
              <a:rPr lang="en-US" sz="3200" dirty="0"/>
              <a:t> – MISSION AND MINISTRY</a:t>
            </a:r>
          </a:p>
        </p:txBody>
      </p:sp>
    </p:spTree>
    <p:extLst>
      <p:ext uri="{BB962C8B-B14F-4D97-AF65-F5344CB8AC3E}">
        <p14:creationId xmlns:p14="http://schemas.microsoft.com/office/powerpoint/2010/main" val="2653651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Overseeing matters of doctrine and practice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5532764" cy="3124201"/>
          </a:xfrm>
        </p:spPr>
        <p:txBody>
          <a:bodyPr>
            <a:normAutofit/>
          </a:bodyPr>
          <a:lstStyle/>
          <a:p>
            <a:r>
              <a:rPr lang="en-US" sz="4000" dirty="0"/>
              <a:t>Discipline</a:t>
            </a:r>
          </a:p>
          <a:p>
            <a:r>
              <a:rPr lang="en-US" sz="4000" dirty="0"/>
              <a:t>Study and statements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99" y="2802116"/>
            <a:ext cx="4622276" cy="30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6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Assignment of ministerial candidates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74" y="2626101"/>
            <a:ext cx="67722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Continuing education for called workers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383" y="2130457"/>
            <a:ext cx="3096509" cy="36623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876" y="2630155"/>
            <a:ext cx="631596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2017 Pastor’s Institute</a:t>
            </a:r>
          </a:p>
          <a:p>
            <a:r>
              <a:rPr lang="en-US" sz="3200" dirty="0"/>
              <a:t>History of Christian Doctrine:</a:t>
            </a:r>
          </a:p>
          <a:p>
            <a:r>
              <a:rPr lang="en-US" sz="3200" dirty="0"/>
              <a:t>Pre-Reformation, Reformation,</a:t>
            </a:r>
          </a:p>
          <a:p>
            <a:r>
              <a:rPr lang="en-US" sz="3200" dirty="0"/>
              <a:t>and Post-Reformation Periods</a:t>
            </a:r>
          </a:p>
          <a:p>
            <a:r>
              <a:rPr lang="en-US" dirty="0"/>
              <a:t>June 6-7, 2017</a:t>
            </a:r>
          </a:p>
          <a:p>
            <a:r>
              <a:rPr lang="en-US" dirty="0"/>
              <a:t>At Evergreen Lutheran High School</a:t>
            </a:r>
          </a:p>
          <a:p>
            <a:r>
              <a:rPr lang="en-US" dirty="0"/>
              <a:t>7306 Waller Road East, Tacoma, WA 98443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5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Process for regaining eligibility to serve as a called worker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Restoration of </a:t>
            </a:r>
            <a:r>
              <a:rPr lang="en-US" sz="3600" dirty="0" err="1"/>
              <a:t>crm</a:t>
            </a:r>
            <a:r>
              <a:rPr lang="en-US" sz="3600" dirty="0"/>
              <a:t> (pastors)</a:t>
            </a:r>
          </a:p>
          <a:p>
            <a:r>
              <a:rPr lang="en-US" sz="3600" dirty="0"/>
              <a:t>Or E &amp; A (eligible and available, teachers)</a:t>
            </a:r>
          </a:p>
          <a:p>
            <a:r>
              <a:rPr lang="en-US" sz="3600" dirty="0"/>
              <a:t>Decisions now brought to entire cop</a:t>
            </a:r>
          </a:p>
        </p:txBody>
      </p:sp>
    </p:spTree>
    <p:extLst>
      <p:ext uri="{BB962C8B-B14F-4D97-AF65-F5344CB8AC3E}">
        <p14:creationId xmlns:p14="http://schemas.microsoft.com/office/powerpoint/2010/main" val="9013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Funding for the synod’s mission and ministry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CMO – CONGREGATIONAL MISSION OFFERING REMAINS FOUNDATIONAL</a:t>
            </a:r>
          </a:p>
          <a:p>
            <a:r>
              <a:rPr lang="en-US" sz="4000" dirty="0"/>
              <a:t>MISSION AND MINISTRY SUNDAY IN THE WORKS</a:t>
            </a:r>
          </a:p>
        </p:txBody>
      </p:sp>
    </p:spTree>
    <p:extLst>
      <p:ext uri="{BB962C8B-B14F-4D97-AF65-F5344CB8AC3E}">
        <p14:creationId xmlns:p14="http://schemas.microsoft.com/office/powerpoint/2010/main" val="142020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Need for called worker recruitment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40" y="2401479"/>
            <a:ext cx="8085382" cy="37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667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331</TotalTime>
  <Words>445</Words>
  <Application>Microsoft Office PowerPoint</Application>
  <PresentationFormat>Widescreen</PresentationFormat>
  <Paragraphs>81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Century Gothic</vt:lpstr>
      <vt:lpstr>Mesh</vt:lpstr>
      <vt:lpstr>Conference of presidents</vt:lpstr>
      <vt:lpstr>PowerPoint Presentation</vt:lpstr>
      <vt:lpstr>COP ORGANIZED FOR ACTION</vt:lpstr>
      <vt:lpstr>Overseeing matters of doctrine and practice</vt:lpstr>
      <vt:lpstr>Assignment of ministerial candidates</vt:lpstr>
      <vt:lpstr>Continuing education for called workers</vt:lpstr>
      <vt:lpstr>Process for regaining eligibility to serve as a called worker</vt:lpstr>
      <vt:lpstr>Funding for the synod’s mission and ministry</vt:lpstr>
      <vt:lpstr>Need for called worker recruitment</vt:lpstr>
      <vt:lpstr>Capital debt retired ahead of schedule</vt:lpstr>
      <vt:lpstr>Ministry of Christian Giving review</vt:lpstr>
      <vt:lpstr>Congregation and Ministry Support Group</vt:lpstr>
      <vt:lpstr>Student debt at the ministerial education schools</vt:lpstr>
      <vt:lpstr>Reformation 500</vt:lpstr>
      <vt:lpstr>Principal training and urban ministry</vt:lpstr>
      <vt:lpstr>Guidelines for special conferences and events</vt:lpstr>
      <vt:lpstr>Bible translations</vt:lpstr>
      <vt:lpstr>Fellowship practices in our schools</vt:lpstr>
      <vt:lpstr>Using the gifts of women in administrative roles</vt:lpstr>
      <vt:lpstr>Calling at synodical schools</vt:lpstr>
      <vt:lpstr>Preparation of delegates to the synod convention</vt:lpstr>
      <vt:lpstr>Military chaplaincy</vt:lpstr>
      <vt:lpstr>Revisions to the bylaws</vt:lpstr>
      <vt:lpstr>Meetings with the faculty of Wisconsin Lutheran Seminary</vt:lpstr>
      <vt:lpstr>Mid-year assignments</vt:lpstr>
      <vt:lpstr>Our thanks and our welcome</vt:lpstr>
      <vt:lpstr>A look ahead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of presidents</dc:title>
  <dc:creator>Faith Nitz</dc:creator>
  <cp:lastModifiedBy>Faith Nitz</cp:lastModifiedBy>
  <cp:revision>15</cp:revision>
  <dcterms:created xsi:type="dcterms:W3CDTF">2017-06-07T22:53:02Z</dcterms:created>
  <dcterms:modified xsi:type="dcterms:W3CDTF">2017-06-08T04:24:14Z</dcterms:modified>
</cp:coreProperties>
</file>