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  <p:sldMasterId id="2147483676" r:id="rId3"/>
    <p:sldMasterId id="2147483688" r:id="rId4"/>
    <p:sldMasterId id="2147483664" r:id="rId5"/>
  </p:sldMasterIdLst>
  <p:notesMasterIdLst>
    <p:notesMasterId r:id="rId10"/>
  </p:notesMasterIdLst>
  <p:sldIdLst>
    <p:sldId id="263" r:id="rId6"/>
    <p:sldId id="270" r:id="rId7"/>
    <p:sldId id="273" r:id="rId8"/>
    <p:sldId id="256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9999"/>
    <a:srgbClr val="122755"/>
    <a:srgbClr val="244D66"/>
    <a:srgbClr val="602534"/>
    <a:srgbClr val="14B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9BE0CC-1F1F-40FD-A8BD-87547E90C838}" v="75" dt="2022-05-11T16:29:28.0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65"/>
    <p:restoredTop sz="83079" autoAdjust="0"/>
  </p:normalViewPr>
  <p:slideViewPr>
    <p:cSldViewPr snapToGrid="0" snapToObjects="1">
      <p:cViewPr varScale="1">
        <p:scale>
          <a:sx n="91" d="100"/>
          <a:sy n="91" d="100"/>
        </p:scale>
        <p:origin x="16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 L. Jahns" userId="80c6ce05-2d39-4380-b849-13d17bdc9c86" providerId="ADAL" clId="{869BE0CC-1F1F-40FD-A8BD-87547E90C838}"/>
    <pc:docChg chg="modSld">
      <pc:chgData name="Ann L. Jahns" userId="80c6ce05-2d39-4380-b849-13d17bdc9c86" providerId="ADAL" clId="{869BE0CC-1F1F-40FD-A8BD-87547E90C838}" dt="2022-05-16T13:24:34.223" v="76" actId="113"/>
      <pc:docMkLst>
        <pc:docMk/>
      </pc:docMkLst>
      <pc:sldChg chg="modSp mod">
        <pc:chgData name="Ann L. Jahns" userId="80c6ce05-2d39-4380-b849-13d17bdc9c86" providerId="ADAL" clId="{869BE0CC-1F1F-40FD-A8BD-87547E90C838}" dt="2022-05-11T16:12:32.285" v="1" actId="6549"/>
        <pc:sldMkLst>
          <pc:docMk/>
          <pc:sldMk cId="3700730615" sldId="263"/>
        </pc:sldMkLst>
        <pc:spChg chg="mod">
          <ac:chgData name="Ann L. Jahns" userId="80c6ce05-2d39-4380-b849-13d17bdc9c86" providerId="ADAL" clId="{869BE0CC-1F1F-40FD-A8BD-87547E90C838}" dt="2022-05-11T16:12:32.285" v="1" actId="6549"/>
          <ac:spMkLst>
            <pc:docMk/>
            <pc:sldMk cId="3700730615" sldId="263"/>
            <ac:spMk id="3" creationId="{BFEE9183-C768-471B-9BA0-A6F68ADACA0E}"/>
          </ac:spMkLst>
        </pc:spChg>
      </pc:sldChg>
      <pc:sldChg chg="modSp mod">
        <pc:chgData name="Ann L. Jahns" userId="80c6ce05-2d39-4380-b849-13d17bdc9c86" providerId="ADAL" clId="{869BE0CC-1F1F-40FD-A8BD-87547E90C838}" dt="2022-05-16T13:24:24.990" v="75" actId="113"/>
        <pc:sldMkLst>
          <pc:docMk/>
          <pc:sldMk cId="1591845913" sldId="270"/>
        </pc:sldMkLst>
        <pc:spChg chg="mod">
          <ac:chgData name="Ann L. Jahns" userId="80c6ce05-2d39-4380-b849-13d17bdc9c86" providerId="ADAL" clId="{869BE0CC-1F1F-40FD-A8BD-87547E90C838}" dt="2022-05-11T16:20:12.492" v="10" actId="20577"/>
          <ac:spMkLst>
            <pc:docMk/>
            <pc:sldMk cId="1591845913" sldId="270"/>
            <ac:spMk id="3" creationId="{883BB7DF-8E06-4132-97E2-1830280C2DC6}"/>
          </ac:spMkLst>
        </pc:spChg>
        <pc:spChg chg="mod">
          <ac:chgData name="Ann L. Jahns" userId="80c6ce05-2d39-4380-b849-13d17bdc9c86" providerId="ADAL" clId="{869BE0CC-1F1F-40FD-A8BD-87547E90C838}" dt="2022-05-16T13:24:24.990" v="75" actId="113"/>
          <ac:spMkLst>
            <pc:docMk/>
            <pc:sldMk cId="1591845913" sldId="270"/>
            <ac:spMk id="4" creationId="{00000000-0000-0000-0000-000000000000}"/>
          </ac:spMkLst>
        </pc:spChg>
      </pc:sldChg>
      <pc:sldChg chg="modSp mod">
        <pc:chgData name="Ann L. Jahns" userId="80c6ce05-2d39-4380-b849-13d17bdc9c86" providerId="ADAL" clId="{869BE0CC-1F1F-40FD-A8BD-87547E90C838}" dt="2022-05-16T13:24:34.223" v="76" actId="113"/>
        <pc:sldMkLst>
          <pc:docMk/>
          <pc:sldMk cId="1662830690" sldId="273"/>
        </pc:sldMkLst>
        <pc:spChg chg="mod">
          <ac:chgData name="Ann L. Jahns" userId="80c6ce05-2d39-4380-b849-13d17bdc9c86" providerId="ADAL" clId="{869BE0CC-1F1F-40FD-A8BD-87547E90C838}" dt="2022-05-11T16:29:28.078" v="74" actId="13926"/>
          <ac:spMkLst>
            <pc:docMk/>
            <pc:sldMk cId="1662830690" sldId="273"/>
            <ac:spMk id="3" creationId="{883BB7DF-8E06-4132-97E2-1830280C2DC6}"/>
          </ac:spMkLst>
        </pc:spChg>
        <pc:spChg chg="mod">
          <ac:chgData name="Ann L. Jahns" userId="80c6ce05-2d39-4380-b849-13d17bdc9c86" providerId="ADAL" clId="{869BE0CC-1F1F-40FD-A8BD-87547E90C838}" dt="2022-05-16T13:24:34.223" v="76" actId="113"/>
          <ac:spMkLst>
            <pc:docMk/>
            <pc:sldMk cId="1662830690" sldId="273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3F514D-A94B-E24D-9D4C-776F4E9DB6D5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631A1C-7419-0243-906D-BDC1F643DC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31A1C-7419-0243-906D-BDC1F643DC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873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31A1C-7419-0243-906D-BDC1F643DC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554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31A1C-7419-0243-906D-BDC1F643DC4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159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31A1C-7419-0243-906D-BDC1F643DC4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317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057F-F58E-7844-8D4A-F8B1231BF12B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02EB-5555-F54B-A7DA-CE5E75C2BA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72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878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114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73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414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882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952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255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771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32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057F-F58E-7844-8D4A-F8B1231BF12B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02EB-5555-F54B-A7DA-CE5E75C2BA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606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408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0202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800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8760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5489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858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693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966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3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057F-F58E-7844-8D4A-F8B1231BF12B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02EB-5555-F54B-A7DA-CE5E75C2BA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5852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3413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8815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6084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1644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938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0784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6880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BDE4-D2C6-8B4C-A209-838828D7BE78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8972-D37A-EF42-B554-E7B4E3203E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2899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BDE4-D2C6-8B4C-A209-838828D7BE78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8972-D37A-EF42-B554-E7B4E3203E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1370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BDE4-D2C6-8B4C-A209-838828D7BE78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8972-D37A-EF42-B554-E7B4E3203E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33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414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BDE4-D2C6-8B4C-A209-838828D7BE78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8972-D37A-EF42-B554-E7B4E3203E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0164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BDE4-D2C6-8B4C-A209-838828D7BE78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8972-D37A-EF42-B554-E7B4E3203E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9617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BDE4-D2C6-8B4C-A209-838828D7BE78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8972-D37A-EF42-B554-E7B4E3203E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62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BDE4-D2C6-8B4C-A209-838828D7BE78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8972-D37A-EF42-B554-E7B4E3203E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1892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BDE4-D2C6-8B4C-A209-838828D7BE78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8972-D37A-EF42-B554-E7B4E3203E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1379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BDE4-D2C6-8B4C-A209-838828D7BE78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8972-D37A-EF42-B554-E7B4E3203E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4023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BDE4-D2C6-8B4C-A209-838828D7BE78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8972-D37A-EF42-B554-E7B4E3203E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4594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BDE4-D2C6-8B4C-A209-838828D7BE78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8972-D37A-EF42-B554-E7B4E3203E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53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5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605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316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80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92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6.emf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78151-6E9F-8648-8CCC-6BBE9F93FDA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5057F-F58E-7844-8D4A-F8B1231BF12B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202EB-5555-F54B-A7DA-CE5E75C2BAC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CBF035-C2BC-EC4F-BB46-93CE99A833E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270" y="365125"/>
            <a:ext cx="1589586" cy="541482"/>
          </a:xfrm>
          <a:prstGeom prst="rect">
            <a:avLst/>
          </a:prstGeom>
          <a:effectLst>
            <a:outerShdw blurRad="203200" dir="3960000" sx="101000" sy="101000" algn="tl" rotWithShape="0">
              <a:prstClr val="black">
                <a:alpha val="9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8FCC9-B934-0545-8268-2E492E45B4FE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97705-2B5A-3741-866A-F53BB6819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4DB099-56E9-AA4F-8A54-4BE80C4337D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DA308F-AA2B-F74F-9148-0BAA1E8DF6E2}"/>
              </a:ext>
            </a:extLst>
          </p:cNvPr>
          <p:cNvCxnSpPr>
            <a:cxnSpLocks/>
          </p:cNvCxnSpPr>
          <p:nvPr userDrawn="1"/>
        </p:nvCxnSpPr>
        <p:spPr>
          <a:xfrm>
            <a:off x="3250096" y="1466418"/>
            <a:ext cx="810370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81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8FCC9-B934-0545-8268-2E492E45B4FE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97705-2B5A-3741-866A-F53BB6819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Content Placeholder 4" descr="A book on a table&#10;&#10;Description automatically generated">
            <a:extLst>
              <a:ext uri="{FF2B5EF4-FFF2-40B4-BE49-F238E27FC236}">
                <a16:creationId xmlns:a16="http://schemas.microsoft.com/office/drawing/2014/main" id="{31E9BEF2-4DF5-F642-A104-4E851C05058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5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8FCC9-B934-0545-8268-2E492E45B4FE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97705-2B5A-3741-866A-F53BB6819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A picture containing blur&#10;&#10;Description automatically generated">
            <a:extLst>
              <a:ext uri="{FF2B5EF4-FFF2-40B4-BE49-F238E27FC236}">
                <a16:creationId xmlns:a16="http://schemas.microsoft.com/office/drawing/2014/main" id="{5CADE2F6-A359-FC49-8BD6-F94D730B4C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7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4618" y="365125"/>
            <a:ext cx="75391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16425"/>
            <a:ext cx="10515600" cy="3960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0BDE4-D2C6-8B4C-A209-838828D7BE78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88972-D37A-EF42-B554-E7B4E3203EE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676"/>
          <a:stretch/>
        </p:blipFill>
        <p:spPr>
          <a:xfrm>
            <a:off x="470452" y="295551"/>
            <a:ext cx="2123661" cy="117086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3943927" y="1457182"/>
            <a:ext cx="7409873" cy="9236"/>
          </a:xfrm>
          <a:prstGeom prst="line">
            <a:avLst/>
          </a:prstGeom>
          <a:ln w="38100">
            <a:solidFill>
              <a:srgbClr val="244D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1413" y="5906222"/>
            <a:ext cx="1589587" cy="5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6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44D6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244D6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244D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244D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244D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244D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FEE9183-C768-471B-9BA0-A6F68ADAC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35637"/>
            <a:ext cx="9144000" cy="810128"/>
          </a:xfrm>
        </p:spPr>
        <p:txBody>
          <a:bodyPr>
            <a:normAutofit fontScale="77500" lnSpcReduction="20000"/>
          </a:bodyPr>
          <a:lstStyle/>
          <a:p>
            <a:r>
              <a:rPr lang="en-US" sz="4400" dirty="0"/>
              <a:t>WELS Investment Funds/WELS Foundation</a:t>
            </a:r>
          </a:p>
        </p:txBody>
      </p:sp>
    </p:spTree>
    <p:extLst>
      <p:ext uri="{BB962C8B-B14F-4D97-AF65-F5344CB8AC3E}">
        <p14:creationId xmlns:p14="http://schemas.microsoft.com/office/powerpoint/2010/main" val="3700730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79271" y="365125"/>
            <a:ext cx="740664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244D66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WELS Investment Funds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5627F8-E2D8-4465-86E7-9EF1C9C0A8A2}"/>
              </a:ext>
            </a:extLst>
          </p:cNvPr>
          <p:cNvSpPr/>
          <p:nvPr/>
        </p:nvSpPr>
        <p:spPr>
          <a:xfrm>
            <a:off x="10032023" y="5706208"/>
            <a:ext cx="1907931" cy="786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3BB7DF-8E06-4132-97E2-1830280C2DC6}"/>
              </a:ext>
            </a:extLst>
          </p:cNvPr>
          <p:cNvSpPr txBox="1"/>
          <p:nvPr/>
        </p:nvSpPr>
        <p:spPr>
          <a:xfrm>
            <a:off x="588579" y="2123090"/>
            <a:ext cx="10697332" cy="818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 </a:t>
            </a:r>
            <a:r>
              <a:rPr lang="en-US" sz="2400" dirty="0"/>
              <a:t>Subsidiary of WELS</a:t>
            </a:r>
          </a:p>
          <a:p>
            <a:endParaRPr lang="en-US" sz="2400" dirty="0"/>
          </a:p>
          <a:p>
            <a:r>
              <a:rPr lang="en-US" sz="2400" dirty="0">
                <a:sym typeface="Wingdings" panose="05000000000000000000" pitchFamily="2" charset="2"/>
              </a:rPr>
              <a:t> </a:t>
            </a:r>
            <a:r>
              <a:rPr lang="en-US" sz="2400" dirty="0"/>
              <a:t>Providing long-term investment portfolios exclusively for WELS and WELS-affiliated ministries since 1997.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Currently managing approximately $300 million for WELS and 245 congregations and WELS-affiliated ministries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By pooling our God-given talents and resources, we can take advantage of lower-cost institutional investment opportunities that are not available to smaller investment accounts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Oversight by WELS Investment Funds’ board of directors, which is comprised of WELS members appointed by the WELS Synodical Council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Retains Vanguard Institutional Advisory Services as investment consultant and co-fiduciary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WELS Balanced Fund and WELS Endowment Fund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84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79271" y="365125"/>
            <a:ext cx="740664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244D66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WELS Foundation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5627F8-E2D8-4465-86E7-9EF1C9C0A8A2}"/>
              </a:ext>
            </a:extLst>
          </p:cNvPr>
          <p:cNvSpPr/>
          <p:nvPr/>
        </p:nvSpPr>
        <p:spPr>
          <a:xfrm>
            <a:off x="10032023" y="5706208"/>
            <a:ext cx="1907931" cy="786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3BB7DF-8E06-4132-97E2-1830280C2DC6}"/>
              </a:ext>
            </a:extLst>
          </p:cNvPr>
          <p:cNvSpPr txBox="1"/>
          <p:nvPr/>
        </p:nvSpPr>
        <p:spPr>
          <a:xfrm>
            <a:off x="588579" y="2123090"/>
            <a:ext cx="10697332" cy="941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 </a:t>
            </a:r>
            <a:r>
              <a:rPr lang="en-US" sz="2400" dirty="0"/>
              <a:t>Subsidiary of WELS</a:t>
            </a:r>
          </a:p>
          <a:p>
            <a:endParaRPr lang="en-US" sz="2400" dirty="0"/>
          </a:p>
          <a:p>
            <a:r>
              <a:rPr lang="en-US" sz="2400" dirty="0">
                <a:sym typeface="Wingdings" panose="05000000000000000000" pitchFamily="2" charset="2"/>
              </a:rPr>
              <a:t> </a:t>
            </a:r>
            <a:r>
              <a:rPr lang="en-US" sz="2400" dirty="0"/>
              <a:t>Serving WELS members and ministries since 1965 by providing tax-wise planned giving opportunities, including: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Gifts of appreciated assets (e.g., stocks, mutual funds, real estate)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Qualified charitable distributions from an IRA (age 70.5 and older)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Donor advised funds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Endowment funds that provide a source of ongoing support to ministries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“Give it twice” trusts—provide income to donor’s children and a gift to their favorite ministry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Giving opportunities that provide lifetime income to donor and/or their family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Charitable remainder trust video featuring Jerry and Lynn Zimpelmann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83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936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2214</TotalTime>
  <Words>216</Words>
  <Application>Microsoft Office PowerPoint</Application>
  <PresentationFormat>Widescreen</PresentationFormat>
  <Paragraphs>55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Segoe UI</vt:lpstr>
      <vt:lpstr>Office Theme</vt:lpstr>
      <vt:lpstr>Custom Design</vt:lpstr>
      <vt:lpstr>2_Custom Design</vt:lpstr>
      <vt:lpstr>3_Custom Design</vt:lpstr>
      <vt:lpstr>1_Custom Design</vt:lpstr>
      <vt:lpstr>PowerPoint Presentation</vt:lpstr>
      <vt:lpstr>WELS Investment Funds</vt:lpstr>
      <vt:lpstr>WELS Foundation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Briana Lambrecht</dc:creator>
  <cp:lastModifiedBy>Ann L. Jahns</cp:lastModifiedBy>
  <cp:revision>52</cp:revision>
  <cp:lastPrinted>2022-05-06T20:13:24Z</cp:lastPrinted>
  <dcterms:created xsi:type="dcterms:W3CDTF">2017-03-09T20:59:43Z</dcterms:created>
  <dcterms:modified xsi:type="dcterms:W3CDTF">2022-05-16T13:24:36Z</dcterms:modified>
</cp:coreProperties>
</file>