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64" r:id="rId3"/>
    <p:sldMasterId id="2147483676" r:id="rId4"/>
  </p:sldMasterIdLst>
  <p:notesMasterIdLst>
    <p:notesMasterId r:id="rId21"/>
  </p:notesMasterIdLst>
  <p:sldIdLst>
    <p:sldId id="256" r:id="rId5"/>
    <p:sldId id="258" r:id="rId6"/>
    <p:sldId id="260" r:id="rId7"/>
    <p:sldId id="261" r:id="rId8"/>
    <p:sldId id="262" r:id="rId9"/>
    <p:sldId id="263" r:id="rId10"/>
    <p:sldId id="265" r:id="rId11"/>
    <p:sldId id="266" r:id="rId12"/>
    <p:sldId id="269" r:id="rId13"/>
    <p:sldId id="267"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67"/>
    <p:restoredTop sz="84511" autoAdjust="0"/>
  </p:normalViewPr>
  <p:slideViewPr>
    <p:cSldViewPr snapToGrid="0" snapToObjects="1">
      <p:cViewPr varScale="1">
        <p:scale>
          <a:sx n="57" d="100"/>
          <a:sy n="57" d="100"/>
        </p:scale>
        <p:origin x="125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5/13/2018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ph.ne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631A1C-7419-0243-906D-BDC1F643DC46}" type="slidenum">
              <a:rPr lang="en-US" smtClean="0"/>
              <a:t>1</a:t>
            </a:fld>
            <a:endParaRPr lang="en-US"/>
          </a:p>
        </p:txBody>
      </p:sp>
    </p:spTree>
    <p:extLst>
      <p:ext uri="{BB962C8B-B14F-4D97-AF65-F5344CB8AC3E}">
        <p14:creationId xmlns:p14="http://schemas.microsoft.com/office/powerpoint/2010/main" val="36855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Synod support to areas of ministry is comprised of congregation mission offerings and transfers from the financial stabilization fund.  For fiscal year 2019, and similar for 2018,  congregation mission offerings of $21.4 million and financial stabilization funds transfers of $7.8 million combine to provide $29.2 million for ministry programs and services.  Distribution of synod support to areas of ministry is based on the recommendation of the Synodical Council’s Ministry Committee, which weighs the ministry plans and priorities to make its allocation recommendations.</a:t>
            </a:r>
          </a:p>
          <a:p>
            <a:endParaRPr lang="en-US" dirty="0"/>
          </a:p>
          <a:p>
            <a:r>
              <a:rPr lang="en-US" dirty="0"/>
              <a:t>Missions, which includes Home Missions, World Mission and the Joint Mission Council, receive $12.2 million or 41.4% of the available synod support</a:t>
            </a:r>
          </a:p>
          <a:p>
            <a:r>
              <a:rPr lang="en-US" dirty="0"/>
              <a:t>Ministerial Education receives $8.1 million and is primarily used to support the four ministerial education schools:  Wisconsin Lutheran Seminary, Martin Luther College, Michigan Lutheran Seminary and Luther Preparatory School. </a:t>
            </a:r>
          </a:p>
          <a:p>
            <a:r>
              <a:rPr lang="en-US" dirty="0"/>
              <a:t>Congregation &amp; District Ministry, which includes conference of presidents and their assistants, Christian Giving, Congregational Services, Communications, and Support, receive $5.5 million</a:t>
            </a:r>
          </a:p>
          <a:p>
            <a:r>
              <a:rPr lang="en-US" dirty="0"/>
              <a:t>Ministry Support, which includes Synod Presidium, Synodical Council, Archives, Financial Services, Human Resources, and Technology , receive $3.4 million</a:t>
            </a:r>
          </a:p>
          <a:p>
            <a:endParaRPr lang="en-US" dirty="0"/>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10</a:t>
            </a:fld>
            <a:endParaRPr lang="en-US"/>
          </a:p>
        </p:txBody>
      </p:sp>
    </p:spTree>
    <p:extLst>
      <p:ext uri="{BB962C8B-B14F-4D97-AF65-F5344CB8AC3E}">
        <p14:creationId xmlns:p14="http://schemas.microsoft.com/office/powerpoint/2010/main" val="3049753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synod support, areas of ministry use donor gifts and grants given specifically to their ministry, plus tuition and fees to attend the ministerial education schools and programs offered by Congregational Services, to fund their ministry programs and services.  These other sources of funding bring the total used for ministry to just over $74 million in fiscal year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Synod support – congregation mission offerings and transfer from the financial stabilization fund – total $29.2 million or about 39% of ministry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Tuition and fees provide $23.5 million or 32% of ministry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Gifts and grants provide $17.0 million or 23% of ministry funding;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Reserves, created by past operating surplus or gifts that were not spent in the year received that are administered by areas of ministry and the ministerial education schools, provide $4.4 million or 6% of ministry funding. </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11</a:t>
            </a:fld>
            <a:endParaRPr lang="en-US"/>
          </a:p>
        </p:txBody>
      </p:sp>
    </p:spTree>
    <p:extLst>
      <p:ext uri="{BB962C8B-B14F-4D97-AF65-F5344CB8AC3E}">
        <p14:creationId xmlns:p14="http://schemas.microsoft.com/office/powerpoint/2010/main" val="4106413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sources of ministry funding - synod support, plus direct gifts and tuition and fees are used to fund the ministry financial plan.  For fiscal year 2019 -</a:t>
            </a:r>
          </a:p>
          <a:p>
            <a:r>
              <a:rPr lang="en-US" dirty="0"/>
              <a:t>Home Missions accounts for $9.9 million and World Missions accounts for $10.3 million of planned ministry spending;</a:t>
            </a:r>
          </a:p>
          <a:p>
            <a:r>
              <a:rPr lang="en-US" dirty="0"/>
              <a:t>Ministerial education accounts for $41.9 million or more than 56% of planned ministry spending;</a:t>
            </a:r>
          </a:p>
          <a:p>
            <a:r>
              <a:rPr lang="en-US" dirty="0"/>
              <a:t>Congregation and District Ministry accounts for $7.3 million; and Ministry Support, which includes which includes Synod Presidium, Synodical Council, Archives, Financial Services, Human Resources and Technology, accounts for $4.7 million or smallest share of the planned ministry spending.</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12</a:t>
            </a:fld>
            <a:endParaRPr lang="en-US"/>
          </a:p>
        </p:txBody>
      </p:sp>
    </p:spTree>
    <p:extLst>
      <p:ext uri="{BB962C8B-B14F-4D97-AF65-F5344CB8AC3E}">
        <p14:creationId xmlns:p14="http://schemas.microsoft.com/office/powerpoint/2010/main" val="785929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most plans, actual results tend to vary from what is planned.  Sometimes results are better, other times results are worse, which is the case for Michigan Lutheran Seminary.  Michigan Lutheran Seminary had planned surpluses in both fiscal year 18 and fiscal year 19 to grow ministry and student assistance, address maintenance , and shore up their reserve position.  Current projections now point to deficits of $184,000 for fiscal year 2018 and $503,000 for fiscal year 2019 due to fewer students, less gifts, and pressure for increased student assistance.</a:t>
            </a:r>
          </a:p>
          <a:p>
            <a:endParaRPr lang="en-US" dirty="0"/>
          </a:p>
          <a:p>
            <a:r>
              <a:rPr lang="en-US" dirty="0"/>
              <a:t>The synodical Council, Board for Ministerial Education, and Michigan Lutheran Seminary Governing Board and administration are working collaboratively on strategies to address short- and long-term funding challenges as well as strategies to strengthen accounting, financial reporting, and financial planning.</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13</a:t>
            </a:fld>
            <a:endParaRPr lang="en-US"/>
          </a:p>
        </p:txBody>
      </p:sp>
    </p:spTree>
    <p:extLst>
      <p:ext uri="{BB962C8B-B14F-4D97-AF65-F5344CB8AC3E}">
        <p14:creationId xmlns:p14="http://schemas.microsoft.com/office/powerpoint/2010/main" val="4102303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Capital Projects Committee was created in 2013 by the synod convention.  This committee is comprised of design and construction industry expertise, representatives from each of the four ministerial education schools, finance, and the Board for Ministerial Education.  The committee is working diligently to ensure buildings are being maintained and updated and that land and building needs are properly planned.  To this end, the committee recommended and the Synodical Council established a policy that requires any project costing more than $100,000 be approved by the Synodical Council, and the Conference of Presidents, if a synod-wide campaign is desired for funding, before planning for the project begins or is announced.</a:t>
            </a:r>
          </a:p>
          <a:p>
            <a:endParaRPr lang="en-US" dirty="0"/>
          </a:p>
          <a:p>
            <a:r>
              <a:rPr lang="en-US" dirty="0"/>
              <a:t>Beginning January 2015, WELS began self insuring a portion of health care costs for its workers.  The Lord has blessed this effort and savings of nearly $1 million have been realized so far.  These savings, net a risk retention reserve of $500,000, have been returned to the areas of ministry, Northwestern Publishing House and the ministry education schools.  Also lower premiums, recognizing a portion of anticipated future savings on now going directly to the participants rather than being held in a reserve.</a:t>
            </a:r>
          </a:p>
          <a:p>
            <a:endParaRPr lang="en-US" dirty="0"/>
          </a:p>
          <a:p>
            <a:r>
              <a:rPr lang="en-US" dirty="0"/>
              <a:t>As reported to the 2016 district conventions and the 2017 synod convention, the Compensation Review Committee, chaired by Wisconsin Lutheran Seminary Professor Earle Treptow, has worked to review the WELS compensation guidelines.  The committee identified enhancements and created a tool to assist congregation with planning compensation in accordance with synod guidelines.  Recently, at the request of WELS president, the committee again considered Cost of Living Adjustment guidelines.  The approved guidelines allowed the cost of living adjustment to be negative and move up and down annually.  This methodology could have adverse impacts on called workers considering calls and those that made financial decision based on the cost of living adjustment when a call was issued.  Revised guidelines eliminate negative cost of living adjustment at the time of a call and after a call has been accepted, yet allow the adjustment to go up if circumstances make it appropriate to do so.</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14</a:t>
            </a:fld>
            <a:endParaRPr lang="en-US"/>
          </a:p>
        </p:txBody>
      </p:sp>
    </p:spTree>
    <p:extLst>
      <p:ext uri="{BB962C8B-B14F-4D97-AF65-F5344CB8AC3E}">
        <p14:creationId xmlns:p14="http://schemas.microsoft.com/office/powerpoint/2010/main" val="31405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look ahead there are a couple of projects the Synodical Council wishes to bring to your attention.  First is the work of the compensation review committee with the Conference of Presidents to develop a compensation calculator for less than full time or short duration terms.</a:t>
            </a:r>
          </a:p>
          <a:p>
            <a:endParaRPr lang="en-US" dirty="0"/>
          </a:p>
          <a:p>
            <a:r>
              <a:rPr lang="en-US" dirty="0"/>
              <a:t>Next, the Synodical Council has formed a pension plan study committee to determine what is the best pension plan design for workers and the synod.  The committee is composed of representatives from the Synodical Council, Conference of Presidents, the Retirement Program Commission, president Schroeder and advisors CFO Todd Poppe and Joshua Peterman, director of Benefit Plans.  In April, the committee sent a survey to all active called workers to judge retirement and pension plan knowledge and preferences.  On behalf of the committee, many thanks to those who completed the survey.  The committee is hoping to bring its findings and recommendations to the Synodical Council this fall for consideration.  Any significant changes to the pension plan design would be brought to the 2019 synod convention for consideration and approval prior to implementation.</a:t>
            </a:r>
          </a:p>
          <a:p>
            <a:endParaRPr lang="en-US" dirty="0"/>
          </a:p>
          <a:p>
            <a:r>
              <a:rPr lang="en-US" dirty="0"/>
              <a:t>Speaking of the 2019 synod convention, one the convention responsibilities is approval of the ministry financial plan for the 2019-2021 biennium.  Development of the plan has begun and in addition to the assumptions on congregation mission offerings and transfers from the financial stabilization fund that were previously spoken about, other key assumptions include a wage increase of three percent each year and annual health care and pension increases of ten percent and five percent, respectively.</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15</a:t>
            </a:fld>
            <a:endParaRPr lang="en-US"/>
          </a:p>
        </p:txBody>
      </p:sp>
    </p:spTree>
    <p:extLst>
      <p:ext uri="{BB962C8B-B14F-4D97-AF65-F5344CB8AC3E}">
        <p14:creationId xmlns:p14="http://schemas.microsoft.com/office/powerpoint/2010/main" val="101204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I will now open the floor to any questions you may have. </a:t>
            </a:r>
          </a:p>
        </p:txBody>
      </p:sp>
      <p:sp>
        <p:nvSpPr>
          <p:cNvPr id="4" name="Slide Number Placeholder 3"/>
          <p:cNvSpPr>
            <a:spLocks noGrp="1"/>
          </p:cNvSpPr>
          <p:nvPr>
            <p:ph type="sldNum" sz="quarter" idx="10"/>
          </p:nvPr>
        </p:nvSpPr>
        <p:spPr/>
        <p:txBody>
          <a:bodyPr/>
          <a:lstStyle/>
          <a:p>
            <a:fld id="{9F631A1C-7419-0243-906D-BDC1F643DC46}" type="slidenum">
              <a:rPr lang="en-US" smtClean="0"/>
              <a:t>16</a:t>
            </a:fld>
            <a:endParaRPr lang="en-US"/>
          </a:p>
        </p:txBody>
      </p:sp>
    </p:spTree>
    <p:extLst>
      <p:ext uri="{BB962C8B-B14F-4D97-AF65-F5344CB8AC3E}">
        <p14:creationId xmlns:p14="http://schemas.microsoft.com/office/powerpoint/2010/main" val="259847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Synodical Council is responsible for the implementation of all decisions and resolutions made by the synod in convention and for overseeing all activities of the synod in pursuit of its mission (other than those that are the specific responsibility of the Conference of Presidents) – The Synodical Council acts on behalf of the synod between conventions with input from the Conference of Presidents, synod administrators and lay leaders. The synodical council is comprised of the synod president who serves as the chairman, the synod first and second….. and 10 advisory members, which include the area of ministry administrators, chief financial officer, chief technology office, and the directors of mission operations, communications and human resources.</a:t>
            </a:r>
            <a:r>
              <a:rPr lang="en-US" dirty="0">
                <a:solidFill>
                  <a:srgbClr val="FF0000"/>
                </a:solidFill>
                <a:highlight>
                  <a:srgbClr val="FFFF00"/>
                </a:highligh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2</a:t>
            </a:fld>
            <a:endParaRPr lang="en-US"/>
          </a:p>
        </p:txBody>
      </p:sp>
    </p:spTree>
    <p:extLst>
      <p:ext uri="{BB962C8B-B14F-4D97-AF65-F5344CB8AC3E}">
        <p14:creationId xmlns:p14="http://schemas.microsoft.com/office/powerpoint/2010/main" val="361432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Synodical Council has </a:t>
            </a:r>
            <a:r>
              <a:rPr lang="en-US" dirty="0"/>
              <a:t>Three primary committees….Administration,</a:t>
            </a:r>
            <a:r>
              <a:rPr lang="en-US" baseline="0" dirty="0"/>
              <a:t> Ministry, and Finance. There are currently two standing sub-committees…Compensation Review and Capital Projects. The SC is responsible for, and must ensure compliance of, all convention resolutions.  You can check the status of this compliance work on page 24 of the </a:t>
            </a:r>
            <a:r>
              <a:rPr lang="en-US" i="1" baseline="0" dirty="0"/>
              <a:t>Report to the Twelve Districts</a:t>
            </a:r>
            <a:r>
              <a:rPr lang="en-US" baseline="0" dirty="0"/>
              <a:t>.  The SC also provides oversight of the synod’s four subsidiaries and one affiliate. </a:t>
            </a:r>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3</a:t>
            </a:fld>
            <a:endParaRPr lang="en-US"/>
          </a:p>
        </p:txBody>
      </p:sp>
    </p:spTree>
    <p:extLst>
      <p:ext uri="{BB962C8B-B14F-4D97-AF65-F5344CB8AC3E}">
        <p14:creationId xmlns:p14="http://schemas.microsoft.com/office/powerpoint/2010/main" val="3845375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4</a:t>
            </a:fld>
            <a:endParaRPr lang="en-US"/>
          </a:p>
        </p:txBody>
      </p:sp>
    </p:spTree>
    <p:extLst>
      <p:ext uri="{BB962C8B-B14F-4D97-AF65-F5344CB8AC3E}">
        <p14:creationId xmlns:p14="http://schemas.microsoft.com/office/powerpoint/2010/main" val="126787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April it was announced that Northwestern Publishing House will be taking a number of steps to sustain its ministry in the future. NPH has been impacted by the broader consumer trend toward purchasing online. With the retail store in Milwaukee now only representing 17% of total sales, the store will be closed in the fall of 2018. In anticipation of this change and to provide continued service, the NPH online website </a:t>
            </a:r>
            <a:r>
              <a:rPr lang="en-US" sz="1200" u="sng" kern="1200" dirty="0">
                <a:solidFill>
                  <a:schemeClr val="tx1"/>
                </a:solidFill>
                <a:effectLst/>
                <a:latin typeface="+mn-lt"/>
                <a:ea typeface="+mn-ea"/>
                <a:cs typeface="+mn-cs"/>
                <a:hlinkClick r:id="rId3"/>
              </a:rPr>
              <a:t>www.nph.net</a:t>
            </a:r>
            <a:r>
              <a:rPr lang="en-US" sz="1200" kern="1200" dirty="0">
                <a:solidFill>
                  <a:schemeClr val="tx1"/>
                </a:solidFill>
                <a:effectLst/>
                <a:latin typeface="+mn-lt"/>
                <a:ea typeface="+mn-ea"/>
                <a:cs typeface="+mn-cs"/>
              </a:rPr>
              <a:t> was recently upgraded to provide an improved customer experience and better search capabilities. Telephone customer service will also continue to be available for those who prefer to speak directly with someone. In spring 2019, NPH will move its warehousing and distribution to a fulfillment partner that will ship orders to customers. This shift provides NPH with a more economical approach while still maintaining direct contact with its customers. Finally, NPH will sell its current building and relocate its staff to the Center for Mission and Ministry by May 2019. </a:t>
            </a:r>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5395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Congregation mission offerings continue to be the foundational sources of support for WELS mission and ministry programs and services.  A continuing concern and challenge is that congregation mission offering have remained flat over the last 10 years, while inflationary pressures are increasing expenses three to three and a half percent annually.  Despite less than needed congregation mission offerings, support from individual gifts, bequests, grants from the WELS Church Extension Fund to Home Missions and efforts to increase efficiency has enabled WELS to not only maintain ministry but even to expand them in some areas.</a:t>
            </a:r>
          </a:p>
          <a:p>
            <a:endParaRPr lang="en-US" dirty="0"/>
          </a:p>
          <a:p>
            <a:r>
              <a:rPr lang="en-US" dirty="0"/>
              <a:t>Had congregation mission offerings grown at the rate of inflations, 3%, $8 million more would be available today, and every year there after, to hold down student debt, open more home and world mission fields, and enhance programs and services to congregations and WELS members. </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6</a:t>
            </a:fld>
            <a:endParaRPr lang="en-US"/>
          </a:p>
        </p:txBody>
      </p:sp>
    </p:spTree>
    <p:extLst>
      <p:ext uri="{BB962C8B-B14F-4D97-AF65-F5344CB8AC3E}">
        <p14:creationId xmlns:p14="http://schemas.microsoft.com/office/powerpoint/2010/main" val="200389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Congregation Mission Offerings have been flat for ten years, congregations have exceeded their subscriptions in five of the last six years.  With confidence that congregations will meet their subscriptions the Synodical Council is able to move forward with ministry plans based on the amounts subscribed.  Looking to the future and development of the ministry financial plan, or budget, for the next biennium, congregation mission offerings are planned to increase a half of a percent annually, or two and a half to three percent less than needed to keep up with inflationary cost increases for wages, benefits, utilities, and insurances. </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7</a:t>
            </a:fld>
            <a:endParaRPr lang="en-US"/>
          </a:p>
        </p:txBody>
      </p:sp>
    </p:spTree>
    <p:extLst>
      <p:ext uri="{BB962C8B-B14F-4D97-AF65-F5344CB8AC3E}">
        <p14:creationId xmlns:p14="http://schemas.microsoft.com/office/powerpoint/2010/main" val="362655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financial stabilization fund was created in 2008 to hold general ministry support, other than congregation mission offerings.  The fund holds these operating sources of support until the year or years after receipt.  The fund was created  because, unlike congregation mission offerings, the support received from individuals, bequests, and the Schwan Foundation are not as predicable.  So in the past when support from these sources was less than planned, the Synodical Council was forced to reduce planned ministry in the middle of a year.  Since the fund was created, ministry plans have not had to be reduced because general ministry sources of support were less than planned.  Thanks be to God for blessing the creation of this fund.</a:t>
            </a:r>
          </a:p>
          <a:p>
            <a:endParaRPr lang="en-US" dirty="0"/>
          </a:p>
          <a:p>
            <a:r>
              <a:rPr lang="en-US" dirty="0"/>
              <a:t>The financial stabilization fund reached a record level of $15.7 million at the end of fiscal year 2017.  The record is largely the result of one-time events: a large bequest, a closing congregation gifting its property and buildings to WELS, designation of unrestricted net assets and lower expenses due to efficiency gains and vacant positions.  By fiscal year 2019, the fund is projected to be reduced to $13.5 million.</a:t>
            </a:r>
          </a:p>
          <a:p>
            <a:endParaRPr lang="en-US" dirty="0"/>
          </a:p>
          <a:p>
            <a:r>
              <a:rPr lang="en-US" dirty="0"/>
              <a:t>In fiscal years 2020 and 2021, the balance in the fund is expected to be reduced more rapidly as the amount taken from the fund to be used for ministry increases to offset inflationary cost increases that are not being covered by increased congregation mission offering.  We pray that God again provides support greater than projected so ministries can not only be maintained but also grow.  The Synodical Council is very aware that spending one-time funds, such as the financial stabilization fund, on ongoing ministry can have unintended consequences, so the balance in the fund and future forecasts of support levels is closely monitored by the council.</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8</a:t>
            </a:fld>
            <a:endParaRPr lang="en-US"/>
          </a:p>
        </p:txBody>
      </p:sp>
    </p:spTree>
    <p:extLst>
      <p:ext uri="{BB962C8B-B14F-4D97-AF65-F5344CB8AC3E}">
        <p14:creationId xmlns:p14="http://schemas.microsoft.com/office/powerpoint/2010/main" val="30112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financial stabilization fund has primarily only been used to fund ongoing ministry program and services as a part of synod support.  Because of God’s blessings, the fund was able to be utilized for the first time to fund $400,000 of items on the Unfunded Priorities list.  These projects are the first three items on this list. </a:t>
            </a:r>
          </a:p>
          <a:p>
            <a:endParaRPr lang="en-US" dirty="0"/>
          </a:p>
          <a:p>
            <a:r>
              <a:rPr lang="en-US" dirty="0"/>
              <a:t>The Synodical Council will continue to monitor the financial stabilization fund and will again use any excess dollars in the fund to finance a remaining item on the unfunded priorities list.</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9</a:t>
            </a:fld>
            <a:endParaRPr lang="en-US"/>
          </a:p>
        </p:txBody>
      </p:sp>
    </p:spTree>
    <p:extLst>
      <p:ext uri="{BB962C8B-B14F-4D97-AF65-F5344CB8AC3E}">
        <p14:creationId xmlns:p14="http://schemas.microsoft.com/office/powerpoint/2010/main" val="3524402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5/13/2018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918721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428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611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8841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0BDE4-D2C6-8B4C-A209-838828D7BE78}"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69289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9613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0BDE4-D2C6-8B4C-A209-838828D7BE78}"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97336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0BDE4-D2C6-8B4C-A209-838828D7BE78}"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728016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0BDE4-D2C6-8B4C-A209-838828D7BE78}" type="datetimeFigureOut">
              <a:rPr lang="en-US" smtClean="0"/>
              <a:t>5/13/2018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55896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0BDE4-D2C6-8B4C-A209-838828D7BE78}" type="datetimeFigureOut">
              <a:rPr lang="en-US" smtClean="0"/>
              <a:t>5/13/2018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1886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0BDE4-D2C6-8B4C-A209-838828D7BE78}" type="datetimeFigureOut">
              <a:rPr lang="en-US" smtClean="0"/>
              <a:t>5/13/2018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23189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63137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067402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546459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03531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3F40C-AFB8-407F-AC82-FB7E7C2615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95F814-6B6B-4D98-AEC2-5421E7480A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6D5D99-091B-4B97-8712-6712E7400006}"/>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5" name="Footer Placeholder 4">
            <a:extLst>
              <a:ext uri="{FF2B5EF4-FFF2-40B4-BE49-F238E27FC236}">
                <a16:creationId xmlns:a16="http://schemas.microsoft.com/office/drawing/2014/main" id="{3F16D418-1EB5-440A-93C1-9AFB3D989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6323EC-4BC7-4C49-961F-74FA306C672A}"/>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1174154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7DC4-DF31-4A04-9F95-6D600F020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12BA8-B84E-4FCF-A26B-796E523984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53413-8E12-4DE4-95A6-6D4ECDC6B8BE}"/>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5" name="Footer Placeholder 4">
            <a:extLst>
              <a:ext uri="{FF2B5EF4-FFF2-40B4-BE49-F238E27FC236}">
                <a16:creationId xmlns:a16="http://schemas.microsoft.com/office/drawing/2014/main" id="{4D627757-3006-471E-AC9D-B384C511D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84D52-1420-484B-B086-A568E7CF3571}"/>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1808031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4B1C7-F217-4D66-8608-470607636D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E484C-FD90-4E70-94D4-E0694DB80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1185432-12EE-497B-9778-1F9ADF908082}"/>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5" name="Footer Placeholder 4">
            <a:extLst>
              <a:ext uri="{FF2B5EF4-FFF2-40B4-BE49-F238E27FC236}">
                <a16:creationId xmlns:a16="http://schemas.microsoft.com/office/drawing/2014/main" id="{ECDACEA4-FA81-49C5-85B7-57C8B3518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7BF61-DC38-4E2C-AE92-BB47C6740F8F}"/>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1187445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6A13-0C6A-498D-90D4-CBE0AA3D0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97DCE-2B31-4A25-AA49-562A67556F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7EE243-D7B4-4B4B-9647-F5E5B32324C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4168A6-8699-498F-BEB6-F250CBF52C2B}"/>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6" name="Footer Placeholder 5">
            <a:extLst>
              <a:ext uri="{FF2B5EF4-FFF2-40B4-BE49-F238E27FC236}">
                <a16:creationId xmlns:a16="http://schemas.microsoft.com/office/drawing/2014/main" id="{23EAE54E-B7BB-4E24-82D2-5BE247196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9A7D0A-6492-4130-ABFB-3736464442C1}"/>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138385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5/13/2018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1578585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6592-A81A-48FF-9032-916EFB7E15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601FDC-4B31-43F4-BB3C-32F4744DF1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8E80A7-16DE-4B8A-923E-876501109A3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FD573E-5FC1-4667-AC13-F4E3CDAB7C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EDFFBA-A970-47D9-8FAD-2C47A887ADA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B1A09B-0A92-4054-A85B-46694FAAAF3A}"/>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8" name="Footer Placeholder 7">
            <a:extLst>
              <a:ext uri="{FF2B5EF4-FFF2-40B4-BE49-F238E27FC236}">
                <a16:creationId xmlns:a16="http://schemas.microsoft.com/office/drawing/2014/main" id="{3FF6840B-06BB-4824-B6BD-22245509A3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18B138-8868-409C-AFA7-066F45649CBC}"/>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2162132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994A-ED4F-4B6D-A32A-9E4BDC0550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7A6288-67A9-4E33-AC04-F423CC4398A0}"/>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4" name="Footer Placeholder 3">
            <a:extLst>
              <a:ext uri="{FF2B5EF4-FFF2-40B4-BE49-F238E27FC236}">
                <a16:creationId xmlns:a16="http://schemas.microsoft.com/office/drawing/2014/main" id="{9AD966C4-785E-4BA7-88D0-B91B8810A8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820B4C-6D03-4199-99BF-4E377EEE3890}"/>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1330412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EC755-1847-42E1-B44D-4F2414160109}"/>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3" name="Footer Placeholder 2">
            <a:extLst>
              <a:ext uri="{FF2B5EF4-FFF2-40B4-BE49-F238E27FC236}">
                <a16:creationId xmlns:a16="http://schemas.microsoft.com/office/drawing/2014/main" id="{8D46CF87-B3D7-497A-85CD-9DA100B3FE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8E101D-78BF-41D5-A377-EF8F3965391F}"/>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172404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1DAC7-6AC1-4A7F-A38A-92F25EF552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C81BD9-2F78-45B9-BE3D-1B8B518C1A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DA60F-9978-451D-A30C-FF98EFA64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2C95CB-5494-4562-9A3E-15EDDA16D704}"/>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6" name="Footer Placeholder 5">
            <a:extLst>
              <a:ext uri="{FF2B5EF4-FFF2-40B4-BE49-F238E27FC236}">
                <a16:creationId xmlns:a16="http://schemas.microsoft.com/office/drawing/2014/main" id="{686DBC36-7954-4B5F-B88A-4D0C2F0CE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094A8-A3ED-4667-B3F4-536279EB600A}"/>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73907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8A67D-094C-4682-B1A7-E86AFEEFE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213C28-DF54-4DE9-AEBB-4C56FF5C97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7A47E7-1314-4213-8D14-B27961123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1F5669-C674-43E8-BD2A-0A761F4D9B3E}"/>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6" name="Footer Placeholder 5">
            <a:extLst>
              <a:ext uri="{FF2B5EF4-FFF2-40B4-BE49-F238E27FC236}">
                <a16:creationId xmlns:a16="http://schemas.microsoft.com/office/drawing/2014/main" id="{16D8BC7E-D173-457E-A0F7-429770769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2426C-210F-4414-AABD-B148B583AB35}"/>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3131924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E466-126B-4AF5-8F42-D68755A47B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087CE-F1CD-4176-A050-4D342B4A7B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76FC6-5525-4DF3-8205-1261FA3B499A}"/>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5" name="Footer Placeholder 4">
            <a:extLst>
              <a:ext uri="{FF2B5EF4-FFF2-40B4-BE49-F238E27FC236}">
                <a16:creationId xmlns:a16="http://schemas.microsoft.com/office/drawing/2014/main" id="{34098E12-54D6-4F5D-9A4D-8B329D003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2F81A-F9FC-404C-AA4F-8354BE73DE2F}"/>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2788454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074CEF-4810-4D8B-87FA-A968088DD2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1D4CC5-0CC2-4FED-A3F5-96374E8445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899BE-7F49-4343-A4DC-644E139BA947}"/>
              </a:ext>
            </a:extLst>
          </p:cNvPr>
          <p:cNvSpPr>
            <a:spLocks noGrp="1"/>
          </p:cNvSpPr>
          <p:nvPr>
            <p:ph type="dt" sz="half" idx="10"/>
          </p:nvPr>
        </p:nvSpPr>
        <p:spPr/>
        <p:txBody>
          <a:bodyPr/>
          <a:lstStyle/>
          <a:p>
            <a:fld id="{64C70D84-85B4-423C-8442-3D64A4541CA5}" type="datetimeFigureOut">
              <a:rPr lang="en-US" smtClean="0"/>
              <a:t>5/13/2018</a:t>
            </a:fld>
            <a:endParaRPr lang="en-US"/>
          </a:p>
        </p:txBody>
      </p:sp>
      <p:sp>
        <p:nvSpPr>
          <p:cNvPr id="5" name="Footer Placeholder 4">
            <a:extLst>
              <a:ext uri="{FF2B5EF4-FFF2-40B4-BE49-F238E27FC236}">
                <a16:creationId xmlns:a16="http://schemas.microsoft.com/office/drawing/2014/main" id="{CCD05FF6-9CBD-4EB4-A4EA-634069CAB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00BCA-70B4-4518-8DBF-942039CE53C5}"/>
              </a:ext>
            </a:extLst>
          </p:cNvPr>
          <p:cNvSpPr>
            <a:spLocks noGrp="1"/>
          </p:cNvSpPr>
          <p:nvPr>
            <p:ph type="sldNum" sz="quarter" idx="12"/>
          </p:nvPr>
        </p:nvSpPr>
        <p:spPr/>
        <p:txBody>
          <a:bodyPr/>
          <a:lstStyle/>
          <a:p>
            <a:fld id="{2721EBBC-3D69-4E0B-9884-BD6C6FAD1F16}" type="slidenum">
              <a:rPr lang="en-US" smtClean="0"/>
              <a:t>‹#›</a:t>
            </a:fld>
            <a:endParaRPr lang="en-US"/>
          </a:p>
        </p:txBody>
      </p:sp>
    </p:spTree>
    <p:extLst>
      <p:ext uri="{BB962C8B-B14F-4D97-AF65-F5344CB8AC3E}">
        <p14:creationId xmlns:p14="http://schemas.microsoft.com/office/powerpoint/2010/main" val="93813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445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5/13/2018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88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5/13/2018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9692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5/13/2018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43" y="10"/>
            <a:ext cx="12188934" cy="6857989"/>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3" y="10"/>
            <a:ext cx="12188934" cy="6857989"/>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618" y="365125"/>
            <a:ext cx="753918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0BDE4-D2C6-8B4C-A209-838828D7BE78}" type="datetimeFigureOut">
              <a:rPr lang="en-US" smtClean="0"/>
              <a:t>5/13/2018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8972-D37A-EF42-B554-E7B4E3203EE4}"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2856" y="367953"/>
            <a:ext cx="3278544" cy="1207482"/>
          </a:xfrm>
          <a:prstGeom prst="rect">
            <a:avLst/>
          </a:prstGeom>
        </p:spPr>
      </p:pic>
      <p:cxnSp>
        <p:nvCxnSpPr>
          <p:cNvPr id="9" name="Straight Connector 8"/>
          <p:cNvCxnSpPr/>
          <p:nvPr userDrawn="1"/>
        </p:nvCxnSpPr>
        <p:spPr>
          <a:xfrm>
            <a:off x="3943927" y="1457182"/>
            <a:ext cx="7409873" cy="9236"/>
          </a:xfrm>
          <a:prstGeom prst="line">
            <a:avLst/>
          </a:prstGeom>
          <a:ln w="38100">
            <a:solidFill>
              <a:srgbClr val="14B6C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221413" y="5906222"/>
            <a:ext cx="1589587" cy="541482"/>
          </a:xfrm>
          <a:prstGeom prst="rect">
            <a:avLst/>
          </a:prstGeom>
        </p:spPr>
      </p:pic>
    </p:spTree>
    <p:extLst>
      <p:ext uri="{BB962C8B-B14F-4D97-AF65-F5344CB8AC3E}">
        <p14:creationId xmlns:p14="http://schemas.microsoft.com/office/powerpoint/2010/main" val="8554692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B9FEE4-CE63-4A28-9E09-28BD93F66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B73E40-28CE-4A2A-8A13-BF0212D0F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06D066E-3DE3-4D77-9557-5B6F0DE7D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70D84-85B4-423C-8442-3D64A4541CA5}" type="datetimeFigureOut">
              <a:rPr lang="en-US" smtClean="0"/>
              <a:t>5/13/2018</a:t>
            </a:fld>
            <a:endParaRPr lang="en-US"/>
          </a:p>
        </p:txBody>
      </p:sp>
      <p:sp>
        <p:nvSpPr>
          <p:cNvPr id="5" name="Footer Placeholder 4">
            <a:extLst>
              <a:ext uri="{FF2B5EF4-FFF2-40B4-BE49-F238E27FC236}">
                <a16:creationId xmlns:a16="http://schemas.microsoft.com/office/drawing/2014/main" id="{82BF07F8-33C1-4090-82D5-36D585FDE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709A1B-1C20-459C-B077-A761FFCEDD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1EBBC-3D69-4E0B-9884-BD6C6FAD1F16}" type="slidenum">
              <a:rPr lang="en-US" smtClean="0"/>
              <a:t>‹#›</a:t>
            </a:fld>
            <a:endParaRPr lang="en-US"/>
          </a:p>
        </p:txBody>
      </p:sp>
    </p:spTree>
    <p:extLst>
      <p:ext uri="{BB962C8B-B14F-4D97-AF65-F5344CB8AC3E}">
        <p14:creationId xmlns:p14="http://schemas.microsoft.com/office/powerpoint/2010/main" val="372826415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 y="10"/>
            <a:ext cx="12188934" cy="6857989"/>
          </a:xfrm>
          <a:prstGeom prst="rect">
            <a:avLst/>
          </a:prstGeom>
        </p:spPr>
      </p:pic>
      <p:sp>
        <p:nvSpPr>
          <p:cNvPr id="5" name="Title 1"/>
          <p:cNvSpPr>
            <a:spLocks noGrp="1"/>
          </p:cNvSpPr>
          <p:nvPr>
            <p:ph type="ctrTitle"/>
          </p:nvPr>
        </p:nvSpPr>
        <p:spPr>
          <a:xfrm>
            <a:off x="1385455" y="5084475"/>
            <a:ext cx="9144000" cy="625768"/>
          </a:xfrm>
        </p:spPr>
        <p:txBody>
          <a:bodyPr>
            <a:noAutofit/>
          </a:bodyPr>
          <a:lstStyle/>
          <a:p>
            <a:r>
              <a:rPr lang="en-US" sz="3600" b="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Pacific Northwest District</a:t>
            </a:r>
          </a:p>
        </p:txBody>
      </p:sp>
      <p:sp>
        <p:nvSpPr>
          <p:cNvPr id="6" name="Subtitle 2"/>
          <p:cNvSpPr>
            <a:spLocks noGrp="1"/>
          </p:cNvSpPr>
          <p:nvPr>
            <p:ph type="subTitle" idx="1"/>
          </p:nvPr>
        </p:nvSpPr>
        <p:spPr>
          <a:xfrm>
            <a:off x="1126836" y="5689459"/>
            <a:ext cx="10021455" cy="563562"/>
          </a:xfrm>
        </p:spPr>
        <p:txBody>
          <a:bodyPr>
            <a:noAutofit/>
          </a:bodyPr>
          <a:lstStyle/>
          <a:p>
            <a:r>
              <a:rPr lang="en-US" sz="3600" b="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Report of the Synodical C</a:t>
            </a:r>
            <a:r>
              <a:rPr lang="en-US" sz="3600" b="1" dirty="0">
                <a:effectLst>
                  <a:outerShdw blurRad="50800" dist="38100" dir="2700000" algn="tl" rotWithShape="0">
                    <a:prstClr val="black">
                      <a:alpha val="40000"/>
                    </a:prstClr>
                  </a:outerShdw>
                </a:effectLst>
                <a:latin typeface="Arial" charset="0"/>
                <a:ea typeface="Arial" charset="0"/>
                <a:cs typeface="Arial" charset="0"/>
              </a:rPr>
              <a:t>ouncil </a:t>
            </a:r>
            <a:endParaRPr lang="en-US" sz="3600" b="1" dirty="0">
              <a:solidFill>
                <a:schemeClr val="bg1"/>
              </a:solidFill>
              <a:effectLst>
                <a:outerShdw blurRad="50800" dist="38100" dir="2700000" algn="tl" rotWithShape="0">
                  <a:prstClr val="black">
                    <a:alpha val="40000"/>
                  </a:prstClr>
                </a:outerShdw>
              </a:effectLst>
              <a:latin typeface="Arial" charset="0"/>
              <a:ea typeface="Arial" charset="0"/>
              <a:cs typeface="Arial" charset="0"/>
            </a:endParaRPr>
          </a:p>
        </p:txBody>
      </p:sp>
    </p:spTree>
    <p:extLst>
      <p:ext uri="{BB962C8B-B14F-4D97-AF65-F5344CB8AC3E}">
        <p14:creationId xmlns:p14="http://schemas.microsoft.com/office/powerpoint/2010/main" val="414093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5B1BAE-A457-4226-B84D-DF1CAB055181}"/>
              </a:ext>
            </a:extLst>
          </p:cNvPr>
          <p:cNvPicPr>
            <a:picLocks noChangeAspect="1"/>
          </p:cNvPicPr>
          <p:nvPr/>
        </p:nvPicPr>
        <p:blipFill>
          <a:blip r:embed="rId3"/>
          <a:stretch>
            <a:fillRect/>
          </a:stretch>
        </p:blipFill>
        <p:spPr>
          <a:xfrm>
            <a:off x="1092048" y="56321"/>
            <a:ext cx="10504944" cy="6745357"/>
          </a:xfrm>
          <a:prstGeom prst="rect">
            <a:avLst/>
          </a:prstGeom>
        </p:spPr>
      </p:pic>
      <p:sp>
        <p:nvSpPr>
          <p:cNvPr id="3" name="TextBox 2">
            <a:extLst>
              <a:ext uri="{FF2B5EF4-FFF2-40B4-BE49-F238E27FC236}">
                <a16:creationId xmlns:a16="http://schemas.microsoft.com/office/drawing/2014/main" id="{D168A9B7-146E-4C58-9236-93BDCB94D4EB}"/>
              </a:ext>
            </a:extLst>
          </p:cNvPr>
          <p:cNvSpPr txBox="1"/>
          <p:nvPr/>
        </p:nvSpPr>
        <p:spPr>
          <a:xfrm>
            <a:off x="9445083" y="245325"/>
            <a:ext cx="172835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(CMO + FSF)</a:t>
            </a:r>
          </a:p>
        </p:txBody>
      </p:sp>
    </p:spTree>
    <p:extLst>
      <p:ext uri="{BB962C8B-B14F-4D97-AF65-F5344CB8AC3E}">
        <p14:creationId xmlns:p14="http://schemas.microsoft.com/office/powerpoint/2010/main" val="3370151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673684-DAC2-4439-8A46-AF686D239AEE}"/>
              </a:ext>
            </a:extLst>
          </p:cNvPr>
          <p:cNvPicPr>
            <a:picLocks noChangeAspect="1"/>
          </p:cNvPicPr>
          <p:nvPr/>
        </p:nvPicPr>
        <p:blipFill>
          <a:blip r:embed="rId3"/>
          <a:stretch>
            <a:fillRect/>
          </a:stretch>
        </p:blipFill>
        <p:spPr>
          <a:xfrm>
            <a:off x="1925012" y="124823"/>
            <a:ext cx="8783536" cy="6692717"/>
          </a:xfrm>
          <a:prstGeom prst="rect">
            <a:avLst/>
          </a:prstGeom>
        </p:spPr>
      </p:pic>
    </p:spTree>
    <p:extLst>
      <p:ext uri="{BB962C8B-B14F-4D97-AF65-F5344CB8AC3E}">
        <p14:creationId xmlns:p14="http://schemas.microsoft.com/office/powerpoint/2010/main" val="941133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8AC73C-F10A-4EB5-9F11-23FBF697156A}"/>
              </a:ext>
            </a:extLst>
          </p:cNvPr>
          <p:cNvPicPr>
            <a:picLocks noChangeAspect="1"/>
          </p:cNvPicPr>
          <p:nvPr/>
        </p:nvPicPr>
        <p:blipFill>
          <a:blip r:embed="rId3"/>
          <a:stretch>
            <a:fillRect/>
          </a:stretch>
        </p:blipFill>
        <p:spPr>
          <a:xfrm>
            <a:off x="1378827" y="64001"/>
            <a:ext cx="9207862" cy="6729998"/>
          </a:xfrm>
          <a:prstGeom prst="rect">
            <a:avLst/>
          </a:prstGeom>
        </p:spPr>
      </p:pic>
    </p:spTree>
    <p:extLst>
      <p:ext uri="{BB962C8B-B14F-4D97-AF65-F5344CB8AC3E}">
        <p14:creationId xmlns:p14="http://schemas.microsoft.com/office/powerpoint/2010/main" val="2856474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4B857-11D4-4636-86F2-AC26C61516AA}"/>
              </a:ext>
            </a:extLst>
          </p:cNvPr>
          <p:cNvSpPr>
            <a:spLocks noGrp="1"/>
          </p:cNvSpPr>
          <p:nvPr>
            <p:ph type="title"/>
          </p:nvPr>
        </p:nvSpPr>
        <p:spPr/>
        <p:txBody>
          <a:bodyPr>
            <a:normAutofit/>
          </a:bodyPr>
          <a:lstStyle/>
          <a:p>
            <a:r>
              <a:rPr lang="en-US" sz="4000" b="1" dirty="0"/>
              <a:t>Michigan Lutheran Seminary</a:t>
            </a:r>
          </a:p>
        </p:txBody>
      </p:sp>
      <p:sp>
        <p:nvSpPr>
          <p:cNvPr id="3" name="Content Placeholder 2">
            <a:extLst>
              <a:ext uri="{FF2B5EF4-FFF2-40B4-BE49-F238E27FC236}">
                <a16:creationId xmlns:a16="http://schemas.microsoft.com/office/drawing/2014/main" id="{2331C875-10E2-48B8-A28D-6DA1B5C16F5C}"/>
              </a:ext>
            </a:extLst>
          </p:cNvPr>
          <p:cNvSpPr>
            <a:spLocks noGrp="1"/>
          </p:cNvSpPr>
          <p:nvPr>
            <p:ph idx="1"/>
          </p:nvPr>
        </p:nvSpPr>
        <p:spPr/>
        <p:txBody>
          <a:bodyPr/>
          <a:lstStyle/>
          <a:p>
            <a:r>
              <a:rPr lang="en-US" dirty="0"/>
              <a:t>Projected deficits of $184,000 in FY18 and $503,000 in FY19</a:t>
            </a:r>
          </a:p>
          <a:p>
            <a:r>
              <a:rPr lang="en-US" dirty="0"/>
              <a:t>Fewer students</a:t>
            </a:r>
          </a:p>
          <a:p>
            <a:r>
              <a:rPr lang="en-US" dirty="0"/>
              <a:t>Gifts less than planned</a:t>
            </a:r>
          </a:p>
          <a:p>
            <a:r>
              <a:rPr lang="en-US" dirty="0"/>
              <a:t>Increasing student aid pressures</a:t>
            </a:r>
          </a:p>
          <a:p>
            <a:r>
              <a:rPr lang="en-US" dirty="0"/>
              <a:t>Synodical Council, Board for Ministerial Education, and MLS governing board collaborating on short- and long-term funding challenges and strategies for strengthening accounting, reporting, and financial planning</a:t>
            </a:r>
          </a:p>
          <a:p>
            <a:pPr marL="0" indent="0">
              <a:buNone/>
            </a:pPr>
            <a:endParaRPr lang="en-US" dirty="0"/>
          </a:p>
        </p:txBody>
      </p:sp>
    </p:spTree>
    <p:extLst>
      <p:ext uri="{BB962C8B-B14F-4D97-AF65-F5344CB8AC3E}">
        <p14:creationId xmlns:p14="http://schemas.microsoft.com/office/powerpoint/2010/main" val="4124012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6810-6101-4DD1-8B8B-1027FB04B3FB}"/>
              </a:ext>
            </a:extLst>
          </p:cNvPr>
          <p:cNvSpPr>
            <a:spLocks noGrp="1"/>
          </p:cNvSpPr>
          <p:nvPr>
            <p:ph type="title"/>
          </p:nvPr>
        </p:nvSpPr>
        <p:spPr/>
        <p:txBody>
          <a:bodyPr/>
          <a:lstStyle/>
          <a:p>
            <a:r>
              <a:rPr lang="en-US" dirty="0"/>
              <a:t>Recent SC Action Items</a:t>
            </a:r>
          </a:p>
        </p:txBody>
      </p:sp>
      <p:sp>
        <p:nvSpPr>
          <p:cNvPr id="3" name="Content Placeholder 2">
            <a:extLst>
              <a:ext uri="{FF2B5EF4-FFF2-40B4-BE49-F238E27FC236}">
                <a16:creationId xmlns:a16="http://schemas.microsoft.com/office/drawing/2014/main" id="{94860DD8-BDE3-4D93-B6D5-FE2C1DD0CA12}"/>
              </a:ext>
            </a:extLst>
          </p:cNvPr>
          <p:cNvSpPr>
            <a:spLocks noGrp="1"/>
          </p:cNvSpPr>
          <p:nvPr>
            <p:ph idx="1"/>
          </p:nvPr>
        </p:nvSpPr>
        <p:spPr/>
        <p:txBody>
          <a:bodyPr/>
          <a:lstStyle/>
          <a:p>
            <a:r>
              <a:rPr lang="en-US" dirty="0"/>
              <a:t>Capital projects costing more than $100,000 require Synodical Council approval before planning begins or announced</a:t>
            </a:r>
          </a:p>
          <a:p>
            <a:r>
              <a:rPr lang="en-US" dirty="0"/>
              <a:t>Self insuring a portion of health care costs for WELS workers resulted in savings greater than planned; nearly $1 million the first 2 years</a:t>
            </a:r>
          </a:p>
          <a:p>
            <a:r>
              <a:rPr lang="en-US" dirty="0"/>
              <a:t>Cost of Living Adjustments (COLA)</a:t>
            </a:r>
          </a:p>
          <a:p>
            <a:pPr lvl="1"/>
            <a:r>
              <a:rPr lang="en-US" dirty="0"/>
              <a:t>No negative COLA at time of call</a:t>
            </a:r>
          </a:p>
          <a:p>
            <a:pPr lvl="1"/>
            <a:r>
              <a:rPr lang="en-US" dirty="0"/>
              <a:t>COLA never goes down but can go up</a:t>
            </a:r>
          </a:p>
          <a:p>
            <a:pPr lvl="1"/>
            <a:r>
              <a:rPr lang="en-US" dirty="0"/>
              <a:t>COLA the same for all workers at the calling body</a:t>
            </a:r>
          </a:p>
          <a:p>
            <a:pPr lvl="1"/>
            <a:r>
              <a:rPr lang="en-US" dirty="0"/>
              <a:t>Eliminates the potential for adverse impact on called worker</a:t>
            </a:r>
          </a:p>
          <a:p>
            <a:endParaRPr lang="en-US" dirty="0"/>
          </a:p>
        </p:txBody>
      </p:sp>
    </p:spTree>
    <p:extLst>
      <p:ext uri="{BB962C8B-B14F-4D97-AF65-F5344CB8AC3E}">
        <p14:creationId xmlns:p14="http://schemas.microsoft.com/office/powerpoint/2010/main" val="102635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94E8-29CC-4A46-8572-C735DAC10827}"/>
              </a:ext>
            </a:extLst>
          </p:cNvPr>
          <p:cNvSpPr>
            <a:spLocks noGrp="1"/>
          </p:cNvSpPr>
          <p:nvPr>
            <p:ph type="title"/>
          </p:nvPr>
        </p:nvSpPr>
        <p:spPr/>
        <p:txBody>
          <a:bodyPr/>
          <a:lstStyle/>
          <a:p>
            <a:r>
              <a:rPr lang="en-US" b="1" dirty="0"/>
              <a:t>Looking Ahead</a:t>
            </a:r>
          </a:p>
        </p:txBody>
      </p:sp>
      <p:sp>
        <p:nvSpPr>
          <p:cNvPr id="3" name="Content Placeholder 2">
            <a:extLst>
              <a:ext uri="{FF2B5EF4-FFF2-40B4-BE49-F238E27FC236}">
                <a16:creationId xmlns:a16="http://schemas.microsoft.com/office/drawing/2014/main" id="{5C8EF249-C71C-4864-8EE6-D6F9CF724B82}"/>
              </a:ext>
            </a:extLst>
          </p:cNvPr>
          <p:cNvSpPr>
            <a:spLocks noGrp="1"/>
          </p:cNvSpPr>
          <p:nvPr>
            <p:ph idx="1"/>
          </p:nvPr>
        </p:nvSpPr>
        <p:spPr/>
        <p:txBody>
          <a:bodyPr>
            <a:normAutofit lnSpcReduction="10000"/>
          </a:bodyPr>
          <a:lstStyle/>
          <a:p>
            <a:r>
              <a:rPr lang="en-US" dirty="0"/>
              <a:t>Compensation Review Committee is working with the Conference of Presidents to create a compensation calculator for less than full-time or short duration calls</a:t>
            </a:r>
          </a:p>
          <a:p>
            <a:r>
              <a:rPr lang="en-US" dirty="0"/>
              <a:t>Synodical Council appointed a pension plan study committee to determine what is the best plan design for workers and the synod</a:t>
            </a:r>
          </a:p>
          <a:p>
            <a:r>
              <a:rPr lang="en-US" dirty="0"/>
              <a:t>Work on the ministry financial plan for the next biennium is underway: Key Assumptions –</a:t>
            </a:r>
          </a:p>
          <a:p>
            <a:pPr lvl="2"/>
            <a:r>
              <a:rPr lang="en-US" dirty="0"/>
              <a:t>Wages: 3.0%</a:t>
            </a:r>
          </a:p>
          <a:p>
            <a:pPr lvl="2"/>
            <a:r>
              <a:rPr lang="en-US" dirty="0"/>
              <a:t>Health Care (1/1/20 and beyond):  10.0%</a:t>
            </a:r>
          </a:p>
          <a:p>
            <a:pPr lvl="2"/>
            <a:r>
              <a:rPr lang="en-US" dirty="0"/>
              <a:t>Pension (1/1/20 and beyond): 5.0%</a:t>
            </a:r>
          </a:p>
          <a:p>
            <a:endParaRPr lang="en-US" dirty="0"/>
          </a:p>
        </p:txBody>
      </p:sp>
    </p:spTree>
    <p:extLst>
      <p:ext uri="{BB962C8B-B14F-4D97-AF65-F5344CB8AC3E}">
        <p14:creationId xmlns:p14="http://schemas.microsoft.com/office/powerpoint/2010/main" val="4005640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1DD6E-9216-4A69-936F-A48428314C6B}"/>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8BC239A3-087C-4890-9B3B-FEAF9F54C98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4403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9272" y="365125"/>
            <a:ext cx="7474527" cy="1325563"/>
          </a:xfrm>
        </p:spPr>
        <p:txBody>
          <a:bodyPr>
            <a:normAutofit/>
          </a:bodyPr>
          <a:lstStyle/>
          <a:p>
            <a:r>
              <a:rPr lang="en-US" sz="3600" b="1" dirty="0">
                <a:latin typeface="Arial" charset="0"/>
                <a:ea typeface="Arial" charset="0"/>
                <a:cs typeface="Arial" charset="0"/>
              </a:rPr>
              <a:t>Synodical Council Membership</a:t>
            </a:r>
          </a:p>
        </p:txBody>
      </p:sp>
      <p:sp>
        <p:nvSpPr>
          <p:cNvPr id="5" name="Content Placeholder 4"/>
          <p:cNvSpPr>
            <a:spLocks noGrp="1"/>
          </p:cNvSpPr>
          <p:nvPr>
            <p:ph idx="1"/>
          </p:nvPr>
        </p:nvSpPr>
        <p:spPr/>
        <p:txBody>
          <a:bodyPr/>
          <a:lstStyle/>
          <a:p>
            <a:r>
              <a:rPr lang="en-US" dirty="0"/>
              <a:t>Synod president as chairman</a:t>
            </a:r>
          </a:p>
          <a:p>
            <a:r>
              <a:rPr lang="en-US" dirty="0"/>
              <a:t>First and second synod vice presidents</a:t>
            </a:r>
          </a:p>
          <a:p>
            <a:r>
              <a:rPr lang="en-US" dirty="0"/>
              <a:t>1 lay member elected by each of the 12 districts</a:t>
            </a:r>
          </a:p>
          <a:p>
            <a:r>
              <a:rPr lang="en-US" dirty="0"/>
              <a:t>2 pastors-at-large, 1 teacher-at-large</a:t>
            </a:r>
          </a:p>
          <a:p>
            <a:r>
              <a:rPr lang="en-US" dirty="0"/>
              <a:t>Chairmen of Boards for Home Missions, World Missions, and Ministerial Education</a:t>
            </a:r>
          </a:p>
          <a:p>
            <a:r>
              <a:rPr lang="en-US" dirty="0"/>
              <a:t>3 members of the Conference of Presidents</a:t>
            </a:r>
          </a:p>
          <a:p>
            <a:r>
              <a:rPr lang="en-US" dirty="0"/>
              <a:t>10 advisory members </a:t>
            </a:r>
          </a:p>
          <a:p>
            <a:endParaRPr lang="en-US" dirty="0">
              <a:latin typeface="Arial" charset="0"/>
              <a:ea typeface="Arial" charset="0"/>
              <a:cs typeface="Arial" charset="0"/>
            </a:endParaRPr>
          </a:p>
        </p:txBody>
      </p:sp>
    </p:spTree>
    <p:extLst>
      <p:ext uri="{BB962C8B-B14F-4D97-AF65-F5344CB8AC3E}">
        <p14:creationId xmlns:p14="http://schemas.microsoft.com/office/powerpoint/2010/main" val="1007384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1C557-3D9E-45B3-BEEF-766469E93635}"/>
              </a:ext>
            </a:extLst>
          </p:cNvPr>
          <p:cNvSpPr>
            <a:spLocks noGrp="1"/>
          </p:cNvSpPr>
          <p:nvPr>
            <p:ph type="title"/>
          </p:nvPr>
        </p:nvSpPr>
        <p:spPr/>
        <p:txBody>
          <a:bodyPr>
            <a:normAutofit/>
          </a:bodyPr>
          <a:lstStyle/>
          <a:p>
            <a:r>
              <a:rPr lang="en-US" sz="3200" b="1" dirty="0"/>
              <a:t>Synodical Council Structure &amp; Duties</a:t>
            </a:r>
          </a:p>
        </p:txBody>
      </p:sp>
      <p:sp>
        <p:nvSpPr>
          <p:cNvPr id="3" name="Content Placeholder 2">
            <a:extLst>
              <a:ext uri="{FF2B5EF4-FFF2-40B4-BE49-F238E27FC236}">
                <a16:creationId xmlns:a16="http://schemas.microsoft.com/office/drawing/2014/main" id="{66994B9E-5593-4271-92BE-3AD8EA367B9D}"/>
              </a:ext>
            </a:extLst>
          </p:cNvPr>
          <p:cNvSpPr>
            <a:spLocks noGrp="1"/>
          </p:cNvSpPr>
          <p:nvPr>
            <p:ph idx="1"/>
          </p:nvPr>
        </p:nvSpPr>
        <p:spPr/>
        <p:txBody>
          <a:bodyPr>
            <a:normAutofit lnSpcReduction="10000"/>
          </a:bodyPr>
          <a:lstStyle/>
          <a:p>
            <a:r>
              <a:rPr lang="en-US" dirty="0"/>
              <a:t>Three primary committees:</a:t>
            </a:r>
            <a:br>
              <a:rPr lang="en-US" dirty="0"/>
            </a:br>
            <a:r>
              <a:rPr lang="en-US" dirty="0"/>
              <a:t>Administration, Ministry, and Finance</a:t>
            </a:r>
          </a:p>
          <a:p>
            <a:r>
              <a:rPr lang="en-US" dirty="0"/>
              <a:t>Two standing sub-committees:</a:t>
            </a:r>
            <a:br>
              <a:rPr lang="en-US" dirty="0"/>
            </a:br>
            <a:r>
              <a:rPr lang="en-US" dirty="0"/>
              <a:t>Compensation Review and Capital Projects</a:t>
            </a:r>
          </a:p>
          <a:p>
            <a:r>
              <a:rPr lang="en-US" dirty="0"/>
              <a:t>Monitors compliance of all convention resolutions </a:t>
            </a:r>
            <a:br>
              <a:rPr lang="en-US" dirty="0"/>
            </a:br>
            <a:r>
              <a:rPr lang="en-US" dirty="0"/>
              <a:t>– See RTTD (p.24)</a:t>
            </a:r>
          </a:p>
          <a:p>
            <a:r>
              <a:rPr lang="en-US" dirty="0"/>
              <a:t>Subsidiaries:</a:t>
            </a:r>
            <a:br>
              <a:rPr lang="en-US" dirty="0"/>
            </a:br>
            <a:r>
              <a:rPr lang="en-US" dirty="0"/>
              <a:t>Northwestern Publishing House, WELS Church Extension Fund, WELS Foundation, and WELS Investment Funds </a:t>
            </a:r>
          </a:p>
          <a:p>
            <a:r>
              <a:rPr lang="en-US" dirty="0"/>
              <a:t>One affiliate – WELS Benefit Plans </a:t>
            </a:r>
          </a:p>
          <a:p>
            <a:endParaRPr lang="en-US" dirty="0"/>
          </a:p>
          <a:p>
            <a:pPr marL="0" indent="0">
              <a:buNone/>
            </a:pPr>
            <a:endParaRPr lang="en-US" dirty="0"/>
          </a:p>
        </p:txBody>
      </p:sp>
    </p:spTree>
    <p:extLst>
      <p:ext uri="{BB962C8B-B14F-4D97-AF65-F5344CB8AC3E}">
        <p14:creationId xmlns:p14="http://schemas.microsoft.com/office/powerpoint/2010/main" val="3122299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C2C1-0F1C-48E6-B0F4-F472096CC95E}"/>
              </a:ext>
            </a:extLst>
          </p:cNvPr>
          <p:cNvSpPr>
            <a:spLocks noGrp="1"/>
          </p:cNvSpPr>
          <p:nvPr>
            <p:ph type="title"/>
          </p:nvPr>
        </p:nvSpPr>
        <p:spPr/>
        <p:txBody>
          <a:bodyPr/>
          <a:lstStyle/>
          <a:p>
            <a:r>
              <a:rPr lang="en-US" dirty="0"/>
              <a:t>2017-2025 Long-Range Plan</a:t>
            </a:r>
          </a:p>
        </p:txBody>
      </p:sp>
      <p:sp>
        <p:nvSpPr>
          <p:cNvPr id="3" name="Content Placeholder 2">
            <a:extLst>
              <a:ext uri="{FF2B5EF4-FFF2-40B4-BE49-F238E27FC236}">
                <a16:creationId xmlns:a16="http://schemas.microsoft.com/office/drawing/2014/main" id="{1427D56A-9FB1-4CC2-B700-C924885EC353}"/>
              </a:ext>
            </a:extLst>
          </p:cNvPr>
          <p:cNvSpPr>
            <a:spLocks noGrp="1"/>
          </p:cNvSpPr>
          <p:nvPr>
            <p:ph idx="1"/>
          </p:nvPr>
        </p:nvSpPr>
        <p:spPr/>
        <p:txBody>
          <a:bodyPr>
            <a:normAutofit lnSpcReduction="10000"/>
          </a:bodyPr>
          <a:lstStyle/>
          <a:p>
            <a:r>
              <a:rPr lang="en-US" dirty="0"/>
              <a:t>“Our Great Heritage” was adopted at the 2017 synod convention, looking toward 2025 – the 175</a:t>
            </a:r>
            <a:r>
              <a:rPr lang="en-US" baseline="30000" dirty="0"/>
              <a:t>th</a:t>
            </a:r>
            <a:r>
              <a:rPr lang="en-US" dirty="0"/>
              <a:t> anniversary of our synod (pp.25)</a:t>
            </a:r>
          </a:p>
          <a:p>
            <a:pPr lvl="0"/>
            <a:r>
              <a:rPr lang="en-US" dirty="0"/>
              <a:t>The Synodical Council oversees and coordinates the plans and activities of all areas of ministry and works to monitor and evaluate how the various areas of ministry are carrying out their tasks in keeping with the synod’s long-range ministry plan </a:t>
            </a:r>
          </a:p>
          <a:p>
            <a:pPr lvl="0"/>
            <a:r>
              <a:rPr lang="en-US" dirty="0"/>
              <a:t>The SC receives regular progress reports from the areas of ministry and departments</a:t>
            </a:r>
          </a:p>
          <a:p>
            <a:pPr lvl="0"/>
            <a:r>
              <a:rPr lang="en-US" dirty="0"/>
              <a:t>The SC evaluates the ministry plans and then allocates funds for programs and services in the Ministry Financial Plan  </a:t>
            </a:r>
          </a:p>
          <a:p>
            <a:pPr lvl="0"/>
            <a:endParaRPr lang="en-US" i="1" dirty="0"/>
          </a:p>
          <a:p>
            <a:endParaRPr lang="en-US" dirty="0"/>
          </a:p>
        </p:txBody>
      </p:sp>
    </p:spTree>
    <p:extLst>
      <p:ext uri="{BB962C8B-B14F-4D97-AF65-F5344CB8AC3E}">
        <p14:creationId xmlns:p14="http://schemas.microsoft.com/office/powerpoint/2010/main" val="3168654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A055-F93B-42FC-8636-BDD7531CF849}"/>
              </a:ext>
            </a:extLst>
          </p:cNvPr>
          <p:cNvSpPr>
            <a:spLocks noGrp="1"/>
          </p:cNvSpPr>
          <p:nvPr>
            <p:ph type="title"/>
          </p:nvPr>
        </p:nvSpPr>
        <p:spPr/>
        <p:txBody>
          <a:bodyPr>
            <a:normAutofit/>
          </a:bodyPr>
          <a:lstStyle/>
          <a:p>
            <a:r>
              <a:rPr lang="en-US" sz="4000" dirty="0"/>
              <a:t>Northwestern Publishing House </a:t>
            </a:r>
          </a:p>
        </p:txBody>
      </p:sp>
      <p:sp>
        <p:nvSpPr>
          <p:cNvPr id="3" name="Content Placeholder 2">
            <a:extLst>
              <a:ext uri="{FF2B5EF4-FFF2-40B4-BE49-F238E27FC236}">
                <a16:creationId xmlns:a16="http://schemas.microsoft.com/office/drawing/2014/main" id="{0B769B0F-8430-4544-BF5F-EF86FBD06040}"/>
              </a:ext>
            </a:extLst>
          </p:cNvPr>
          <p:cNvSpPr>
            <a:spLocks noGrp="1"/>
          </p:cNvSpPr>
          <p:nvPr>
            <p:ph idx="1"/>
          </p:nvPr>
        </p:nvSpPr>
        <p:spPr>
          <a:xfrm>
            <a:off x="838200" y="1691813"/>
            <a:ext cx="10515600" cy="4351338"/>
          </a:xfrm>
        </p:spPr>
        <p:txBody>
          <a:bodyPr>
            <a:normAutofit/>
          </a:bodyPr>
          <a:lstStyle/>
          <a:p>
            <a:r>
              <a:rPr lang="en-US" dirty="0"/>
              <a:t>Committed to its mission of developing biblically sound, Christ-centered, and trustworthy resources</a:t>
            </a:r>
          </a:p>
          <a:p>
            <a:r>
              <a:rPr lang="en-US" dirty="0"/>
              <a:t>Will continue to publish new books, music, and other materials for our pastors, teachers, and WELS members</a:t>
            </a:r>
          </a:p>
          <a:p>
            <a:r>
              <a:rPr lang="en-US" dirty="0"/>
              <a:t>Milwaukee retail store is closing fall of 2018</a:t>
            </a:r>
          </a:p>
          <a:p>
            <a:r>
              <a:rPr lang="en-US" dirty="0"/>
              <a:t>Remaining staff will move to synod headquarters by May 2019</a:t>
            </a:r>
          </a:p>
          <a:p>
            <a:r>
              <a:rPr lang="en-US" dirty="0"/>
              <a:t>Newly redesigned website makes it easier to search and find the books and products you value</a:t>
            </a:r>
          </a:p>
          <a:p>
            <a:r>
              <a:rPr lang="en-US" b="1" i="1" dirty="0"/>
              <a:t>NPH is open for business and looking to a bright future!</a:t>
            </a:r>
          </a:p>
        </p:txBody>
      </p:sp>
    </p:spTree>
    <p:extLst>
      <p:ext uri="{BB962C8B-B14F-4D97-AF65-F5344CB8AC3E}">
        <p14:creationId xmlns:p14="http://schemas.microsoft.com/office/powerpoint/2010/main" val="3526250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5A3F2-8D8C-4746-A1E5-169DCB8A3218}"/>
              </a:ext>
            </a:extLst>
          </p:cNvPr>
          <p:cNvPicPr>
            <a:picLocks noChangeAspect="1"/>
          </p:cNvPicPr>
          <p:nvPr/>
        </p:nvPicPr>
        <p:blipFill>
          <a:blip r:embed="rId3"/>
          <a:stretch>
            <a:fillRect/>
          </a:stretch>
        </p:blipFill>
        <p:spPr>
          <a:xfrm>
            <a:off x="1361882" y="90748"/>
            <a:ext cx="9382318" cy="6676503"/>
          </a:xfrm>
          <a:prstGeom prst="rect">
            <a:avLst/>
          </a:prstGeom>
        </p:spPr>
      </p:pic>
    </p:spTree>
    <p:extLst>
      <p:ext uri="{BB962C8B-B14F-4D97-AF65-F5344CB8AC3E}">
        <p14:creationId xmlns:p14="http://schemas.microsoft.com/office/powerpoint/2010/main" val="2245177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4F8A51-6A76-4C8D-81CB-60CF3135A079}"/>
              </a:ext>
            </a:extLst>
          </p:cNvPr>
          <p:cNvPicPr>
            <a:picLocks noChangeAspect="1"/>
          </p:cNvPicPr>
          <p:nvPr/>
        </p:nvPicPr>
        <p:blipFill>
          <a:blip r:embed="rId3"/>
          <a:stretch>
            <a:fillRect/>
          </a:stretch>
        </p:blipFill>
        <p:spPr>
          <a:xfrm>
            <a:off x="315277" y="63062"/>
            <a:ext cx="11497968" cy="6731876"/>
          </a:xfrm>
          <a:prstGeom prst="rect">
            <a:avLst/>
          </a:prstGeom>
        </p:spPr>
      </p:pic>
    </p:spTree>
    <p:extLst>
      <p:ext uri="{BB962C8B-B14F-4D97-AF65-F5344CB8AC3E}">
        <p14:creationId xmlns:p14="http://schemas.microsoft.com/office/powerpoint/2010/main" val="2066965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DB45-B26A-41DA-815E-92D84439B781}"/>
              </a:ext>
            </a:extLst>
          </p:cNvPr>
          <p:cNvPicPr>
            <a:picLocks noChangeAspect="1"/>
          </p:cNvPicPr>
          <p:nvPr/>
        </p:nvPicPr>
        <p:blipFill>
          <a:blip r:embed="rId3"/>
          <a:stretch>
            <a:fillRect/>
          </a:stretch>
        </p:blipFill>
        <p:spPr>
          <a:xfrm>
            <a:off x="108988" y="101053"/>
            <a:ext cx="11967398" cy="6655894"/>
          </a:xfrm>
          <a:prstGeom prst="rect">
            <a:avLst/>
          </a:prstGeom>
        </p:spPr>
      </p:pic>
    </p:spTree>
    <p:extLst>
      <p:ext uri="{BB962C8B-B14F-4D97-AF65-F5344CB8AC3E}">
        <p14:creationId xmlns:p14="http://schemas.microsoft.com/office/powerpoint/2010/main" val="1313853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76B6-D7D1-4FF7-82FB-42F358D0F45A}"/>
              </a:ext>
            </a:extLst>
          </p:cNvPr>
          <p:cNvSpPr>
            <a:spLocks noGrp="1"/>
          </p:cNvSpPr>
          <p:nvPr>
            <p:ph type="title"/>
          </p:nvPr>
        </p:nvSpPr>
        <p:spPr/>
        <p:txBody>
          <a:bodyPr>
            <a:normAutofit/>
          </a:bodyPr>
          <a:lstStyle/>
          <a:p>
            <a:r>
              <a:rPr lang="en-US" sz="5400" b="1" dirty="0"/>
              <a:t>Unfunded Priorities</a:t>
            </a:r>
          </a:p>
        </p:txBody>
      </p:sp>
      <p:sp>
        <p:nvSpPr>
          <p:cNvPr id="3" name="Content Placeholder 2">
            <a:extLst>
              <a:ext uri="{FF2B5EF4-FFF2-40B4-BE49-F238E27FC236}">
                <a16:creationId xmlns:a16="http://schemas.microsoft.com/office/drawing/2014/main" id="{4AC9CE25-5DBA-437B-9AF7-3002240226A5}"/>
              </a:ext>
            </a:extLst>
          </p:cNvPr>
          <p:cNvSpPr>
            <a:spLocks noGrp="1"/>
          </p:cNvSpPr>
          <p:nvPr>
            <p:ph idx="1"/>
          </p:nvPr>
        </p:nvSpPr>
        <p:spPr/>
        <p:txBody>
          <a:bodyPr>
            <a:normAutofit fontScale="70000" lnSpcReduction="20000"/>
          </a:bodyPr>
          <a:lstStyle/>
          <a:p>
            <a:pPr fontAlgn="base"/>
            <a:r>
              <a:rPr lang="en-US" dirty="0"/>
              <a:t>Publication Coordination Committee (PCC) for theological works - $50,000 </a:t>
            </a:r>
            <a:r>
              <a:rPr lang="en-US" b="1" dirty="0">
                <a:solidFill>
                  <a:srgbClr val="00B050"/>
                </a:solidFill>
              </a:rPr>
              <a:t>Funded</a:t>
            </a:r>
            <a:endParaRPr lang="en-US" b="1" dirty="0"/>
          </a:p>
          <a:p>
            <a:pPr fontAlgn="base"/>
            <a:r>
              <a:rPr lang="en-US" dirty="0"/>
              <a:t>Ministerial Education – MLC financial assistance - $150,000 </a:t>
            </a:r>
            <a:r>
              <a:rPr lang="en-US" dirty="0">
                <a:solidFill>
                  <a:srgbClr val="00B050"/>
                </a:solidFill>
              </a:rPr>
              <a:t> </a:t>
            </a:r>
            <a:r>
              <a:rPr lang="en-US" b="1" dirty="0">
                <a:solidFill>
                  <a:srgbClr val="00B050"/>
                </a:solidFill>
              </a:rPr>
              <a:t>Funded</a:t>
            </a:r>
            <a:endParaRPr lang="en-US" b="1" dirty="0"/>
          </a:p>
          <a:p>
            <a:pPr fontAlgn="base"/>
            <a:r>
              <a:rPr lang="en-US" dirty="0"/>
              <a:t>Missions - Home Mission start and World Mission enhancement - $200,000 </a:t>
            </a:r>
            <a:r>
              <a:rPr lang="en-US" dirty="0">
                <a:solidFill>
                  <a:srgbClr val="00B050"/>
                </a:solidFill>
              </a:rPr>
              <a:t> </a:t>
            </a:r>
            <a:r>
              <a:rPr lang="en-US" b="1" dirty="0">
                <a:solidFill>
                  <a:srgbClr val="00B050"/>
                </a:solidFill>
              </a:rPr>
              <a:t>Funded</a:t>
            </a:r>
            <a:endParaRPr lang="en-US" b="1" dirty="0"/>
          </a:p>
          <a:p>
            <a:r>
              <a:rPr lang="en-US" dirty="0"/>
              <a:t>World Missions – Vietnam training center - $500,000 </a:t>
            </a:r>
          </a:p>
          <a:p>
            <a:r>
              <a:rPr lang="en-US" dirty="0"/>
              <a:t>World Missions - Ethiopia/Sudan worker training support - $50,000  </a:t>
            </a:r>
          </a:p>
          <a:p>
            <a:r>
              <a:rPr lang="en-US" dirty="0"/>
              <a:t>Ministerial Education – MLC tuition increase relief (financial assistance) - $150,000  </a:t>
            </a:r>
          </a:p>
          <a:p>
            <a:r>
              <a:rPr lang="en-US" dirty="0"/>
              <a:t>Ministerial Education - funding of the capital projects from unfunded list - $150,000  </a:t>
            </a:r>
          </a:p>
          <a:p>
            <a:r>
              <a:rPr lang="en-US" dirty="0"/>
              <a:t>Special Ministries - WELS Military Services Committee - $50,000  </a:t>
            </a:r>
          </a:p>
          <a:p>
            <a:r>
              <a:rPr lang="en-US" dirty="0"/>
              <a:t>Home Missions - New Home Mission start - $125,000  </a:t>
            </a:r>
          </a:p>
          <a:p>
            <a:r>
              <a:rPr lang="en-US" dirty="0"/>
              <a:t>Special Ministries - WELS Prison Ministry Committee - $50,000  </a:t>
            </a:r>
          </a:p>
          <a:p>
            <a:r>
              <a:rPr lang="en-US" dirty="0"/>
              <a:t>Synodical Council - PCC funding for catechism &amp; Bible history curriculum - $100,000  </a:t>
            </a:r>
          </a:p>
          <a:p>
            <a:r>
              <a:rPr lang="en-US" dirty="0"/>
              <a:t>Home Missions - New Home Mission start -  $150,000 </a:t>
            </a:r>
          </a:p>
          <a:p>
            <a:pPr marL="0" indent="0">
              <a:buNone/>
            </a:pPr>
            <a:endParaRPr lang="en-US" dirty="0"/>
          </a:p>
        </p:txBody>
      </p:sp>
    </p:spTree>
    <p:extLst>
      <p:ext uri="{BB962C8B-B14F-4D97-AF65-F5344CB8AC3E}">
        <p14:creationId xmlns:p14="http://schemas.microsoft.com/office/powerpoint/2010/main" val="2953945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2894</Words>
  <Application>Microsoft Office PowerPoint</Application>
  <PresentationFormat>Widescreen</PresentationFormat>
  <Paragraphs>125</Paragraphs>
  <Slides>16</Slides>
  <Notes>16</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16</vt:i4>
      </vt:variant>
    </vt:vector>
  </HeadingPairs>
  <TitlesOfParts>
    <vt:vector size="22" baseType="lpstr">
      <vt:lpstr>Arial</vt:lpstr>
      <vt:lpstr>Calibri</vt:lpstr>
      <vt:lpstr>Office Theme</vt:lpstr>
      <vt:lpstr>Custom Design</vt:lpstr>
      <vt:lpstr>1_Custom Design</vt:lpstr>
      <vt:lpstr>2_Custom Design</vt:lpstr>
      <vt:lpstr>Pacific Northwest District</vt:lpstr>
      <vt:lpstr>Synodical Council Membership</vt:lpstr>
      <vt:lpstr>Synodical Council Structure &amp; Duties</vt:lpstr>
      <vt:lpstr>2017-2025 Long-Range Plan</vt:lpstr>
      <vt:lpstr>Northwestern Publishing House </vt:lpstr>
      <vt:lpstr>PowerPoint Presentation</vt:lpstr>
      <vt:lpstr>PowerPoint Presentation</vt:lpstr>
      <vt:lpstr>PowerPoint Presentation</vt:lpstr>
      <vt:lpstr>Unfunded Priorities</vt:lpstr>
      <vt:lpstr>PowerPoint Presentation</vt:lpstr>
      <vt:lpstr>PowerPoint Presentation</vt:lpstr>
      <vt:lpstr>PowerPoint Presentation</vt:lpstr>
      <vt:lpstr>Michigan Lutheran Seminary</vt:lpstr>
      <vt:lpstr>Recent SC Action Items</vt:lpstr>
      <vt:lpstr>Looking Ahead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Ehlke, Warren (PLGF + K2 GSS-AMS)</cp:lastModifiedBy>
  <cp:revision>38</cp:revision>
  <dcterms:created xsi:type="dcterms:W3CDTF">2017-03-09T20:59:43Z</dcterms:created>
  <dcterms:modified xsi:type="dcterms:W3CDTF">2018-05-13T17:31:38Z</dcterms:modified>
</cp:coreProperties>
</file>