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58" r:id="rId6"/>
    <p:sldId id="268" r:id="rId7"/>
    <p:sldId id="259" r:id="rId8"/>
    <p:sldId id="264"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6/10/2018</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6/10/2018</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6/10/2018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6/10/2018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6/10/2018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6/10/2018</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6/10/2018</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kingdomworkers.myetap.org/fundraiser/PNWChapter/donate.d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Pacific Northwest District</a:t>
            </a:r>
            <a:br>
              <a:rPr lang="en-US" dirty="0"/>
            </a:br>
            <a:endParaRPr lang="en-US" sz="4400" dirty="0"/>
          </a:p>
        </p:txBody>
      </p:sp>
      <p:sp>
        <p:nvSpPr>
          <p:cNvPr id="3" name="Subtitle 2"/>
          <p:cNvSpPr>
            <a:spLocks noGrp="1"/>
          </p:cNvSpPr>
          <p:nvPr>
            <p:ph type="subTitle" idx="1"/>
          </p:nvPr>
        </p:nvSpPr>
        <p:spPr/>
        <p:txBody>
          <a:bodyPr>
            <a:normAutofit/>
          </a:bodyPr>
          <a:lstStyle/>
          <a:p>
            <a:endParaRPr lang="en-US" sz="4000" dirty="0"/>
          </a:p>
          <a:p>
            <a:r>
              <a:rPr lang="en-US" sz="4000" dirty="0"/>
              <a:t>REGIONAL MISSION TEAM</a:t>
            </a:r>
          </a:p>
        </p:txBody>
      </p:sp>
      <p:pic>
        <p:nvPicPr>
          <p:cNvPr id="5" name="Picture 4" descr="KingdomWorkersLogoglobe_.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35146" y="5947013"/>
            <a:ext cx="908854" cy="910987"/>
          </a:xfrm>
          <a:prstGeom prst="rect">
            <a:avLst/>
          </a:prstGeom>
        </p:spPr>
      </p:pic>
    </p:spTree>
    <p:extLst>
      <p:ext uri="{BB962C8B-B14F-4D97-AF65-F5344CB8AC3E}">
        <p14:creationId xmlns:p14="http://schemas.microsoft.com/office/powerpoint/2010/main" val="417481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a:xfrm>
            <a:off x="779463" y="2259100"/>
            <a:ext cx="7583488" cy="3564399"/>
          </a:xfrm>
        </p:spPr>
        <p:txBody>
          <a:bodyPr>
            <a:normAutofit/>
          </a:bodyPr>
          <a:lstStyle/>
          <a:p>
            <a:r>
              <a:rPr lang="en-US" dirty="0">
                <a:effectLst/>
              </a:rPr>
              <a:t>THE Mission of the WELS Kingdom Workers (WKW) Pacific Northwest (PNW) Chapter, by the Grace of God and to His praise and glory, is to work with WELS congregation members and those in fellowship with the WELS, to foster outreach work here in the Pacific Northwest and our country. </a:t>
            </a:r>
          </a:p>
          <a:p>
            <a:endParaRPr lang="en-US" dirty="0"/>
          </a:p>
        </p:txBody>
      </p:sp>
      <p:pic>
        <p:nvPicPr>
          <p:cNvPr id="4" name="Picture 3" descr="image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99" y="5668242"/>
            <a:ext cx="879477" cy="1114425"/>
          </a:xfrm>
          <a:prstGeom prst="rect">
            <a:avLst/>
          </a:prstGeom>
        </p:spPr>
      </p:pic>
    </p:spTree>
    <p:extLst>
      <p:ext uri="{BB962C8B-B14F-4D97-AF65-F5344CB8AC3E}">
        <p14:creationId xmlns:p14="http://schemas.microsoft.com/office/powerpoint/2010/main" val="347170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RMT Leadership</a:t>
            </a:r>
          </a:p>
        </p:txBody>
      </p:sp>
      <p:sp>
        <p:nvSpPr>
          <p:cNvPr id="3" name="Content Placeholder 2"/>
          <p:cNvSpPr>
            <a:spLocks noGrp="1"/>
          </p:cNvSpPr>
          <p:nvPr>
            <p:ph idx="1"/>
          </p:nvPr>
        </p:nvSpPr>
        <p:spPr>
          <a:xfrm>
            <a:off x="484282" y="2305031"/>
            <a:ext cx="8367547" cy="4552969"/>
          </a:xfrm>
        </p:spPr>
        <p:txBody>
          <a:bodyPr>
            <a:normAutofit/>
          </a:bodyPr>
          <a:lstStyle/>
          <a:p>
            <a:pPr>
              <a:buFont typeface="Arial"/>
              <a:buChar char="•"/>
            </a:pPr>
            <a:endParaRPr lang="en-US" dirty="0"/>
          </a:p>
          <a:p>
            <a:pPr lvl="2">
              <a:buFont typeface="Arial"/>
              <a:buChar char="•"/>
            </a:pPr>
            <a:r>
              <a:rPr lang="en-US" dirty="0"/>
              <a:t>Ted Weiss (Christ The King, Bremerton, WA)</a:t>
            </a:r>
          </a:p>
          <a:p>
            <a:pPr lvl="1">
              <a:buFont typeface="Arial"/>
              <a:buChar char="•"/>
            </a:pPr>
            <a:endParaRPr lang="en-US" dirty="0"/>
          </a:p>
          <a:p>
            <a:pPr lvl="1">
              <a:buFont typeface="Arial"/>
              <a:buChar char="•"/>
            </a:pPr>
            <a:endParaRPr lang="en-US" dirty="0"/>
          </a:p>
          <a:p>
            <a:pPr lvl="2">
              <a:buFont typeface="Arial"/>
              <a:buChar char="•"/>
            </a:pPr>
            <a:r>
              <a:rPr lang="en-US" dirty="0" err="1"/>
              <a:t>Augie</a:t>
            </a:r>
            <a:r>
              <a:rPr lang="en-US" dirty="0"/>
              <a:t> </a:t>
            </a:r>
            <a:r>
              <a:rPr lang="en-US" dirty="0" err="1"/>
              <a:t>Gabert</a:t>
            </a:r>
            <a:r>
              <a:rPr lang="en-US" dirty="0"/>
              <a:t> (Amazing Grace, Milwaukie, OR)</a:t>
            </a:r>
          </a:p>
          <a:p>
            <a:pPr lvl="1">
              <a:buFont typeface="Wingdings" charset="2"/>
              <a:buChar char="§"/>
            </a:pPr>
            <a:endParaRPr lang="en-US" dirty="0"/>
          </a:p>
          <a:p>
            <a:pPr lvl="1">
              <a:buFont typeface="Wingdings" charset="2"/>
              <a:buChar char="§"/>
            </a:pPr>
            <a:endParaRPr lang="en-US" dirty="0"/>
          </a:p>
          <a:p>
            <a:pPr lvl="2"/>
            <a:r>
              <a:rPr lang="en-US" dirty="0"/>
              <a:t>Treasurer - Charlie Mills (Messiah, Olympia, WA</a:t>
            </a:r>
          </a:p>
          <a:p>
            <a:pPr lvl="1"/>
            <a:endParaRPr lang="en-US" dirty="0"/>
          </a:p>
        </p:txBody>
      </p:sp>
      <p:pic>
        <p:nvPicPr>
          <p:cNvPr id="7" name="Picture 6" descr="IMGP089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839717"/>
            <a:ext cx="1123920" cy="842940"/>
          </a:xfrm>
          <a:prstGeom prst="rect">
            <a:avLst/>
          </a:prstGeom>
        </p:spPr>
      </p:pic>
      <p:pic>
        <p:nvPicPr>
          <p:cNvPr id="5" name="Picture 4"/>
          <p:cNvPicPr>
            <a:picLocks noChangeAspect="1"/>
          </p:cNvPicPr>
          <p:nvPr/>
        </p:nvPicPr>
        <p:blipFill>
          <a:blip r:embed="rId3"/>
          <a:stretch>
            <a:fillRect/>
          </a:stretch>
        </p:blipFill>
        <p:spPr>
          <a:xfrm>
            <a:off x="0" y="2373225"/>
            <a:ext cx="998248" cy="1091891"/>
          </a:xfrm>
          <a:prstGeom prst="rect">
            <a:avLst/>
          </a:prstGeom>
        </p:spPr>
      </p:pic>
      <p:pic>
        <p:nvPicPr>
          <p:cNvPr id="8" name="Picture 7" descr="KingdomWorkersLogoglobe_.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35146" y="5947013"/>
            <a:ext cx="908854" cy="910987"/>
          </a:xfrm>
          <a:prstGeom prst="rect">
            <a:avLst/>
          </a:prstGeom>
        </p:spPr>
      </p:pic>
      <p:pic>
        <p:nvPicPr>
          <p:cNvPr id="9" name="Picture 8" descr="DSCN1075C.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200616"/>
            <a:ext cx="1115285" cy="836463"/>
          </a:xfrm>
          <a:prstGeom prst="rect">
            <a:avLst/>
          </a:prstGeom>
        </p:spPr>
      </p:pic>
    </p:spTree>
    <p:extLst>
      <p:ext uri="{BB962C8B-B14F-4D97-AF65-F5344CB8AC3E}">
        <p14:creationId xmlns:p14="http://schemas.microsoft.com/office/powerpoint/2010/main" val="229891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RMT Leadership</a:t>
            </a:r>
          </a:p>
        </p:txBody>
      </p:sp>
      <p:sp>
        <p:nvSpPr>
          <p:cNvPr id="3" name="Content Placeholder 2"/>
          <p:cNvSpPr>
            <a:spLocks noGrp="1"/>
          </p:cNvSpPr>
          <p:nvPr>
            <p:ph idx="1"/>
          </p:nvPr>
        </p:nvSpPr>
        <p:spPr>
          <a:xfrm>
            <a:off x="779462" y="1698716"/>
            <a:ext cx="7583488" cy="4297363"/>
          </a:xfrm>
        </p:spPr>
        <p:txBody>
          <a:bodyPr>
            <a:normAutofit/>
          </a:bodyPr>
          <a:lstStyle/>
          <a:p>
            <a:pPr marL="282575" lvl="1" indent="0">
              <a:buNone/>
            </a:pPr>
            <a:endParaRPr lang="en-US" sz="2000" dirty="0"/>
          </a:p>
          <a:p>
            <a:pPr lvl="2">
              <a:buFont typeface="Arial"/>
              <a:buChar char="•"/>
            </a:pPr>
            <a:r>
              <a:rPr lang="en-US" dirty="0"/>
              <a:t>Spiritual Advisor – Pastor Thad Bitter (Grace, Portland, OR)</a:t>
            </a:r>
          </a:p>
          <a:p>
            <a:pPr lvl="2">
              <a:buFont typeface="Arial"/>
              <a:buChar char="•"/>
            </a:pPr>
            <a:endParaRPr lang="en-US" dirty="0"/>
          </a:p>
          <a:p>
            <a:pPr lvl="2">
              <a:buFont typeface="Arial"/>
              <a:buChar char="•"/>
            </a:pPr>
            <a:endParaRPr lang="en-US" dirty="0"/>
          </a:p>
          <a:p>
            <a:pPr lvl="2">
              <a:buFont typeface="Arial"/>
              <a:buChar char="•"/>
            </a:pPr>
            <a:endParaRPr lang="en-US" dirty="0"/>
          </a:p>
          <a:p>
            <a:pPr lvl="2">
              <a:buFont typeface="Arial"/>
              <a:buChar char="•"/>
            </a:pPr>
            <a:endParaRPr lang="en-US" dirty="0"/>
          </a:p>
          <a:p>
            <a:pPr lvl="2">
              <a:buFont typeface="Arial"/>
              <a:buChar char="•"/>
            </a:pPr>
            <a:endParaRPr lang="en-US" dirty="0"/>
          </a:p>
          <a:p>
            <a:pPr marL="282575" lvl="1" indent="0">
              <a:buNone/>
            </a:pPr>
            <a:endParaRPr lang="en-US" dirty="0"/>
          </a:p>
          <a:p>
            <a:endParaRPr lang="en-US" dirty="0"/>
          </a:p>
        </p:txBody>
      </p:sp>
      <p:pic>
        <p:nvPicPr>
          <p:cNvPr id="4" name="Picture 3" descr="00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519" y="1505266"/>
            <a:ext cx="1219369" cy="1688452"/>
          </a:xfrm>
          <a:prstGeom prst="rect">
            <a:avLst/>
          </a:prstGeom>
        </p:spPr>
      </p:pic>
      <p:pic>
        <p:nvPicPr>
          <p:cNvPr id="9" name="Picture 8" descr="KingdomWorkersLogoglobe_.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35146" y="5947013"/>
            <a:ext cx="908854" cy="910987"/>
          </a:xfrm>
          <a:prstGeom prst="rect">
            <a:avLst/>
          </a:prstGeom>
        </p:spPr>
      </p:pic>
      <p:sp>
        <p:nvSpPr>
          <p:cNvPr id="8" name="Content Placeholder 2"/>
          <p:cNvSpPr txBox="1">
            <a:spLocks/>
          </p:cNvSpPr>
          <p:nvPr/>
        </p:nvSpPr>
        <p:spPr>
          <a:xfrm>
            <a:off x="779462" y="3798331"/>
            <a:ext cx="7583488" cy="4297363"/>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lvl="2"/>
            <a:r>
              <a:rPr lang="en-US" dirty="0"/>
              <a:t>Mel </a:t>
            </a:r>
            <a:r>
              <a:rPr lang="en-US" dirty="0" err="1"/>
              <a:t>Kam</a:t>
            </a:r>
            <a:r>
              <a:rPr lang="en-US" dirty="0"/>
              <a:t> (Faith, Tacoma, WA)</a:t>
            </a:r>
          </a:p>
          <a:p>
            <a:pPr marL="577850" lvl="2" indent="0">
              <a:buFont typeface="Calisto MT" pitchFamily="18" charset="0"/>
              <a:buNone/>
            </a:pPr>
            <a:endParaRPr lang="en-US" sz="1800" dirty="0"/>
          </a:p>
          <a:p>
            <a:pPr marL="577850" lvl="2" indent="0">
              <a:buFont typeface="Calisto MT" pitchFamily="18" charset="0"/>
              <a:buNone/>
            </a:pPr>
            <a:endParaRPr lang="en-US" sz="1800" dirty="0"/>
          </a:p>
          <a:p>
            <a:pPr marL="577850" lvl="2" indent="0">
              <a:buFont typeface="Calisto MT" pitchFamily="18" charset="0"/>
              <a:buNone/>
            </a:pPr>
            <a:endParaRPr lang="en-US" sz="1800" dirty="0"/>
          </a:p>
          <a:p>
            <a:pPr marL="577850" lvl="2" indent="0">
              <a:buFont typeface="Calisto MT" pitchFamily="18" charset="0"/>
              <a:buNone/>
            </a:pPr>
            <a:endParaRPr lang="en-US" sz="1800" dirty="0"/>
          </a:p>
          <a:p>
            <a:pPr marL="577850" lvl="2" indent="0">
              <a:buFont typeface="Calisto MT" pitchFamily="18" charset="0"/>
              <a:buNone/>
            </a:pPr>
            <a:endParaRPr lang="en-US" sz="1800" dirty="0"/>
          </a:p>
          <a:p>
            <a:pPr lvl="2"/>
            <a:r>
              <a:rPr lang="en-US" dirty="0"/>
              <a:t>Jeff </a:t>
            </a:r>
            <a:r>
              <a:rPr lang="en-US" dirty="0" err="1"/>
              <a:t>Kurbis</a:t>
            </a:r>
            <a:r>
              <a:rPr lang="en-US" dirty="0"/>
              <a:t> (Faith, Tacoma, WA)</a:t>
            </a:r>
          </a:p>
          <a:p>
            <a:endParaRPr lang="en-US" dirty="0"/>
          </a:p>
          <a:p>
            <a:endParaRPr lang="en-US" dirty="0"/>
          </a:p>
        </p:txBody>
      </p:sp>
      <p:pic>
        <p:nvPicPr>
          <p:cNvPr id="10" name="Picture 9"/>
          <p:cNvPicPr>
            <a:picLocks noChangeAspect="1"/>
          </p:cNvPicPr>
          <p:nvPr/>
        </p:nvPicPr>
        <p:blipFill>
          <a:blip r:embed="rId4"/>
          <a:stretch>
            <a:fillRect/>
          </a:stretch>
        </p:blipFill>
        <p:spPr>
          <a:xfrm>
            <a:off x="57519" y="3503786"/>
            <a:ext cx="1219369" cy="1396352"/>
          </a:xfrm>
          <a:prstGeom prst="rect">
            <a:avLst/>
          </a:prstGeom>
        </p:spPr>
      </p:pic>
      <p:pic>
        <p:nvPicPr>
          <p:cNvPr id="11" name="Picture 10" descr="Jeff Kurbis.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519" y="5184798"/>
            <a:ext cx="1219544" cy="1524430"/>
          </a:xfrm>
          <a:prstGeom prst="rect">
            <a:avLst/>
          </a:prstGeom>
        </p:spPr>
      </p:pic>
    </p:spTree>
    <p:extLst>
      <p:ext uri="{BB962C8B-B14F-4D97-AF65-F5344CB8AC3E}">
        <p14:creationId xmlns:p14="http://schemas.microsoft.com/office/powerpoint/2010/main" val="313192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PARTNERSHIPS</a:t>
            </a:r>
          </a:p>
        </p:txBody>
      </p:sp>
      <p:sp>
        <p:nvSpPr>
          <p:cNvPr id="3" name="Content Placeholder 2"/>
          <p:cNvSpPr>
            <a:spLocks noGrp="1"/>
          </p:cNvSpPr>
          <p:nvPr>
            <p:ph idx="1"/>
          </p:nvPr>
        </p:nvSpPr>
        <p:spPr>
          <a:xfrm>
            <a:off x="779463" y="2618226"/>
            <a:ext cx="7583488" cy="3564399"/>
          </a:xfrm>
        </p:spPr>
        <p:txBody>
          <a:bodyPr>
            <a:normAutofit/>
          </a:bodyPr>
          <a:lstStyle/>
          <a:p>
            <a:pPr>
              <a:buFont typeface="Wingdings" charset="2"/>
              <a:buChar char="²"/>
            </a:pPr>
            <a:r>
              <a:rPr lang="en-US" dirty="0"/>
              <a:t>  The Vine, Coeur d’Alene</a:t>
            </a:r>
          </a:p>
          <a:p>
            <a:pPr lvl="1">
              <a:buFont typeface="Wingdings" charset="2"/>
              <a:buChar char="²"/>
            </a:pPr>
            <a:r>
              <a:rPr lang="en-US" dirty="0"/>
              <a:t>Soccer Camp</a:t>
            </a:r>
          </a:p>
          <a:p>
            <a:pPr lvl="1">
              <a:buFont typeface="Wingdings" charset="2"/>
              <a:buChar char="²"/>
            </a:pPr>
            <a:r>
              <a:rPr lang="en-US" dirty="0"/>
              <a:t>First church service outreach</a:t>
            </a:r>
          </a:p>
          <a:p>
            <a:pPr>
              <a:buFont typeface="Wingdings" charset="2"/>
              <a:buChar char="²"/>
            </a:pPr>
            <a:r>
              <a:rPr lang="en-US" dirty="0"/>
              <a:t>Grace, Portland</a:t>
            </a:r>
          </a:p>
          <a:p>
            <a:pPr lvl="1">
              <a:buFont typeface="Wingdings" charset="2"/>
              <a:buChar char="²"/>
            </a:pPr>
            <a:r>
              <a:rPr lang="en-US" dirty="0"/>
              <a:t>Posada</a:t>
            </a:r>
          </a:p>
          <a:p>
            <a:pPr lvl="1">
              <a:buFont typeface="Wingdings" charset="2"/>
              <a:buChar char="²"/>
            </a:pPr>
            <a:endParaRPr lang="en-US" dirty="0"/>
          </a:p>
          <a:p>
            <a:pPr>
              <a:buFont typeface="Wingdings" charset="2"/>
              <a:buChar char="²"/>
            </a:pPr>
            <a:endParaRPr lang="en-US" dirty="0"/>
          </a:p>
          <a:p>
            <a:endParaRPr lang="en-US" dirty="0"/>
          </a:p>
        </p:txBody>
      </p:sp>
      <p:pic>
        <p:nvPicPr>
          <p:cNvPr id="5" name="Picture 4" descr="KingdomWorkersLogoglobe_.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35146" y="5947013"/>
            <a:ext cx="908854" cy="910987"/>
          </a:xfrm>
          <a:prstGeom prst="rect">
            <a:avLst/>
          </a:prstGeom>
        </p:spPr>
      </p:pic>
    </p:spTree>
    <p:extLst>
      <p:ext uri="{BB962C8B-B14F-4D97-AF65-F5344CB8AC3E}">
        <p14:creationId xmlns:p14="http://schemas.microsoft.com/office/powerpoint/2010/main" val="274631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PARTNERSHIPS</a:t>
            </a:r>
          </a:p>
        </p:txBody>
      </p:sp>
      <p:sp>
        <p:nvSpPr>
          <p:cNvPr id="3" name="Content Placeholder 2"/>
          <p:cNvSpPr>
            <a:spLocks noGrp="1"/>
          </p:cNvSpPr>
          <p:nvPr>
            <p:ph idx="1"/>
          </p:nvPr>
        </p:nvSpPr>
        <p:spPr>
          <a:xfrm>
            <a:off x="779463" y="2930143"/>
            <a:ext cx="7583488" cy="3564399"/>
          </a:xfrm>
        </p:spPr>
        <p:txBody>
          <a:bodyPr>
            <a:normAutofit/>
          </a:bodyPr>
          <a:lstStyle/>
          <a:p>
            <a:pPr>
              <a:buFont typeface="Wingdings" charset="2"/>
              <a:buChar char="²"/>
            </a:pPr>
            <a:r>
              <a:rPr lang="en-US" dirty="0"/>
              <a:t>  Grace/Salem, Seattle - planned</a:t>
            </a:r>
          </a:p>
          <a:p>
            <a:pPr lvl="1">
              <a:buFont typeface="Wingdings" charset="2"/>
              <a:buChar char="²"/>
            </a:pPr>
            <a:r>
              <a:rPr lang="en-US" dirty="0"/>
              <a:t>Volunteers for canvasing, outreach projects, grounds upkeep, building improvements</a:t>
            </a:r>
          </a:p>
          <a:p>
            <a:pPr>
              <a:buFont typeface="Wingdings" charset="2"/>
              <a:buChar char="²"/>
            </a:pPr>
            <a:r>
              <a:rPr lang="en-US" dirty="0"/>
              <a:t>How can the RMT partner with your congregation?</a:t>
            </a:r>
          </a:p>
          <a:p>
            <a:pPr marL="847725" lvl="4">
              <a:spcBef>
                <a:spcPts val="2000"/>
              </a:spcBef>
              <a:buFont typeface="Wingdings" charset="2"/>
              <a:buChar char="²"/>
            </a:pPr>
            <a:r>
              <a:rPr lang="en-US" dirty="0"/>
              <a:t>Volunteers, individual help, </a:t>
            </a:r>
            <a:r>
              <a:rPr lang="en-US"/>
              <a:t>community, outreach </a:t>
            </a:r>
            <a:r>
              <a:rPr lang="en-US" dirty="0"/>
              <a:t>costs (volunteer travel, promotional items, etc.)</a:t>
            </a:r>
          </a:p>
          <a:p>
            <a:pPr lvl="1">
              <a:buFont typeface="Wingdings" charset="2"/>
              <a:buChar char="²"/>
            </a:pPr>
            <a:endParaRPr lang="en-US" dirty="0"/>
          </a:p>
          <a:p>
            <a:pPr>
              <a:buFont typeface="Wingdings" charset="2"/>
              <a:buChar char="²"/>
            </a:pPr>
            <a:endParaRPr lang="en-US" dirty="0"/>
          </a:p>
          <a:p>
            <a:endParaRPr lang="en-US" dirty="0"/>
          </a:p>
        </p:txBody>
      </p:sp>
      <p:pic>
        <p:nvPicPr>
          <p:cNvPr id="5" name="Picture 4" descr="KingdomWorkersLogoglobe_.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35146" y="5947013"/>
            <a:ext cx="908854" cy="910987"/>
          </a:xfrm>
          <a:prstGeom prst="rect">
            <a:avLst/>
          </a:prstGeom>
        </p:spPr>
      </p:pic>
    </p:spTree>
    <p:extLst>
      <p:ext uri="{BB962C8B-B14F-4D97-AF65-F5344CB8AC3E}">
        <p14:creationId xmlns:p14="http://schemas.microsoft.com/office/powerpoint/2010/main" val="87486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VOLUNTEERs</a:t>
            </a:r>
          </a:p>
        </p:txBody>
      </p:sp>
      <p:sp>
        <p:nvSpPr>
          <p:cNvPr id="3" name="Content Placeholder 2"/>
          <p:cNvSpPr>
            <a:spLocks noGrp="1"/>
          </p:cNvSpPr>
          <p:nvPr>
            <p:ph idx="1"/>
          </p:nvPr>
        </p:nvSpPr>
        <p:spPr>
          <a:xfrm>
            <a:off x="779463" y="1899479"/>
            <a:ext cx="7583488" cy="4351130"/>
          </a:xfrm>
        </p:spPr>
        <p:txBody>
          <a:bodyPr>
            <a:normAutofit fontScale="92500" lnSpcReduction="10000"/>
          </a:bodyPr>
          <a:lstStyle/>
          <a:p>
            <a:r>
              <a:rPr lang="en-US" dirty="0"/>
              <a:t>Background: Kingdom Workers has been evolving over the last several years </a:t>
            </a:r>
            <a:r>
              <a:rPr lang="mr-IN" dirty="0"/>
              <a:t>–</a:t>
            </a:r>
            <a:r>
              <a:rPr lang="en-US" dirty="0"/>
              <a:t> FIA (US) and CVC (World) with constantly changing levels of support and funding.</a:t>
            </a:r>
          </a:p>
          <a:p>
            <a:r>
              <a:rPr lang="en-US" dirty="0">
                <a:effectLst/>
              </a:rPr>
              <a:t>Three different Volunteer Help Programs now in place: </a:t>
            </a:r>
          </a:p>
          <a:p>
            <a:pPr lvl="1"/>
            <a:r>
              <a:rPr lang="en-US" dirty="0">
                <a:effectLst/>
              </a:rPr>
              <a:t>Martin Luther College - Daylight Teams</a:t>
            </a:r>
          </a:p>
          <a:p>
            <a:pPr lvl="1"/>
            <a:r>
              <a:rPr lang="en-US" dirty="0">
                <a:effectLst/>
              </a:rPr>
              <a:t>Synod - Mission Journey</a:t>
            </a:r>
          </a:p>
          <a:p>
            <a:pPr lvl="1"/>
            <a:r>
              <a:rPr lang="en-US" dirty="0">
                <a:effectLst/>
              </a:rPr>
              <a:t>Kingdom Workers - Lutheran Volunteer Connect (Local)</a:t>
            </a:r>
          </a:p>
          <a:p>
            <a:pPr lvl="2"/>
            <a:r>
              <a:rPr lang="en-US" dirty="0">
                <a:effectLst/>
              </a:rPr>
              <a:t>web site to post help requests &amp; volunteers pay own costs</a:t>
            </a:r>
          </a:p>
          <a:p>
            <a:r>
              <a:rPr lang="en-US" dirty="0"/>
              <a:t>How can RMT be of assistance?</a:t>
            </a:r>
          </a:p>
          <a:p>
            <a:pPr lvl="2"/>
            <a:r>
              <a:rPr lang="en-US" dirty="0"/>
              <a:t>Help with volunteer travel costs</a:t>
            </a:r>
          </a:p>
          <a:p>
            <a:pPr lvl="2"/>
            <a:r>
              <a:rPr lang="en-US" dirty="0"/>
              <a:t>Contact congregations and schools for volunteers</a:t>
            </a:r>
          </a:p>
        </p:txBody>
      </p:sp>
      <p:pic>
        <p:nvPicPr>
          <p:cNvPr id="5" name="Picture 4" descr="KingdomWorkersLogoglobe_.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35146" y="5947013"/>
            <a:ext cx="908854" cy="910987"/>
          </a:xfrm>
          <a:prstGeom prst="rect">
            <a:avLst/>
          </a:prstGeom>
        </p:spPr>
      </p:pic>
    </p:spTree>
    <p:extLst>
      <p:ext uri="{BB962C8B-B14F-4D97-AF65-F5344CB8AC3E}">
        <p14:creationId xmlns:p14="http://schemas.microsoft.com/office/powerpoint/2010/main" val="189124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Content Placeholder 2"/>
          <p:cNvSpPr>
            <a:spLocks noGrp="1"/>
          </p:cNvSpPr>
          <p:nvPr>
            <p:ph idx="1"/>
          </p:nvPr>
        </p:nvSpPr>
        <p:spPr/>
        <p:txBody>
          <a:bodyPr>
            <a:normAutofit fontScale="92500" lnSpcReduction="20000"/>
          </a:bodyPr>
          <a:lstStyle/>
          <a:p>
            <a:r>
              <a:rPr lang="en-US" dirty="0">
                <a:effectLst/>
              </a:rPr>
              <a:t>Follow us on Facebook: https://www.facebook.com/KWPNW/</a:t>
            </a:r>
          </a:p>
          <a:p>
            <a:r>
              <a:rPr lang="en-US" dirty="0">
                <a:effectLst/>
              </a:rPr>
              <a:t>Survey on how best to reach your congregations</a:t>
            </a:r>
          </a:p>
          <a:p>
            <a:r>
              <a:rPr lang="en-US" dirty="0">
                <a:effectLst/>
              </a:rPr>
              <a:t>Gifts to the PNW-RMT: </a:t>
            </a:r>
            <a:r>
              <a:rPr lang="en-US" dirty="0">
                <a:effectLst/>
                <a:hlinkClick r:id="rId2"/>
              </a:rPr>
              <a:t>https://kingdomworkers.myetap.org/fundraiser/PNWChapter/donate.do</a:t>
            </a:r>
            <a:r>
              <a:rPr lang="en-US" dirty="0">
                <a:effectLst/>
              </a:rPr>
              <a:t>  OR through the Kingdom Workers regular </a:t>
            </a:r>
            <a:r>
              <a:rPr lang="en-US">
                <a:effectLst/>
              </a:rPr>
              <a:t>giving site -  </a:t>
            </a:r>
            <a:r>
              <a:rPr lang="en-US" dirty="0">
                <a:effectLst/>
              </a:rPr>
              <a:t>add to Additional Comments under Payment Information state: “Gift for PNW Regional Mission Team”</a:t>
            </a:r>
          </a:p>
          <a:p>
            <a:r>
              <a:rPr lang="en-US" dirty="0">
                <a:effectLst/>
              </a:rPr>
              <a:t>Regular monthly gifts are matched 50 cents for each dollar for the Kingdom Worker National only. No matching for gifts to RMT.</a:t>
            </a:r>
          </a:p>
        </p:txBody>
      </p:sp>
    </p:spTree>
    <p:extLst>
      <p:ext uri="{BB962C8B-B14F-4D97-AF65-F5344CB8AC3E}">
        <p14:creationId xmlns:p14="http://schemas.microsoft.com/office/powerpoint/2010/main" val="254698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651658" y="3025040"/>
            <a:ext cx="7583488" cy="1660896"/>
          </a:xfrm>
        </p:spPr>
        <p:txBody>
          <a:bodyPr/>
          <a:lstStyle/>
          <a:p>
            <a:pPr marL="0" indent="0" algn="ctr">
              <a:buNone/>
            </a:pPr>
            <a:r>
              <a:rPr lang="en-US" sz="6600" dirty="0">
                <a:effectLst/>
                <a:latin typeface="Apple Chancery"/>
                <a:cs typeface="Apple Chancery"/>
              </a:rPr>
              <a:t>COME JOIN US</a:t>
            </a:r>
          </a:p>
          <a:p>
            <a:endParaRPr lang="en-US" dirty="0"/>
          </a:p>
        </p:txBody>
      </p:sp>
      <p:sp>
        <p:nvSpPr>
          <p:cNvPr id="5" name="TextBox 4"/>
          <p:cNvSpPr txBox="1"/>
          <p:nvPr/>
        </p:nvSpPr>
        <p:spPr>
          <a:xfrm>
            <a:off x="3618110" y="6990064"/>
            <a:ext cx="184666" cy="369332"/>
          </a:xfrm>
          <a:prstGeom prst="rect">
            <a:avLst/>
          </a:prstGeom>
          <a:noFill/>
        </p:spPr>
        <p:txBody>
          <a:bodyPr wrap="none" rtlCol="0">
            <a:spAutoFit/>
          </a:bodyPr>
          <a:lstStyle/>
          <a:p>
            <a:endParaRPr lang="en-US"/>
          </a:p>
        </p:txBody>
      </p:sp>
      <p:sp>
        <p:nvSpPr>
          <p:cNvPr id="7" name="TextBox 6"/>
          <p:cNvSpPr txBox="1"/>
          <p:nvPr/>
        </p:nvSpPr>
        <p:spPr>
          <a:xfrm>
            <a:off x="6026941" y="4401604"/>
            <a:ext cx="184666" cy="369332"/>
          </a:xfrm>
          <a:prstGeom prst="rect">
            <a:avLst/>
          </a:prstGeom>
          <a:noFill/>
        </p:spPr>
        <p:txBody>
          <a:bodyPr wrap="none" rtlCol="0">
            <a:spAutoFit/>
          </a:bodyPr>
          <a:lstStyle/>
          <a:p>
            <a:endParaRPr lang="en-US" dirty="0"/>
          </a:p>
        </p:txBody>
      </p:sp>
      <p:pic>
        <p:nvPicPr>
          <p:cNvPr id="8" name="Picture 7" descr="KingdomWorkersLogoglobe_.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35146" y="5947013"/>
            <a:ext cx="908854" cy="910987"/>
          </a:xfrm>
          <a:prstGeom prst="rect">
            <a:avLst/>
          </a:prstGeom>
        </p:spPr>
      </p:pic>
    </p:spTree>
    <p:extLst>
      <p:ext uri="{BB962C8B-B14F-4D97-AF65-F5344CB8AC3E}">
        <p14:creationId xmlns:p14="http://schemas.microsoft.com/office/powerpoint/2010/main" val="7842125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852</TotalTime>
  <Words>323</Words>
  <Application>Microsoft Office PowerPoint</Application>
  <PresentationFormat>On-screen Show (4:3)</PresentationFormat>
  <Paragraphs>59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Apple Chancery</vt:lpstr>
      <vt:lpstr>Arial</vt:lpstr>
      <vt:lpstr>Calisto MT</vt:lpstr>
      <vt:lpstr>Perpetua Titling MT</vt:lpstr>
      <vt:lpstr>Wingdings</vt:lpstr>
      <vt:lpstr>Precedent</vt:lpstr>
      <vt:lpstr>Pacific Northwest District </vt:lpstr>
      <vt:lpstr>Our Mission</vt:lpstr>
      <vt:lpstr>RMT Leadership</vt:lpstr>
      <vt:lpstr>RMT Leadership</vt:lpstr>
      <vt:lpstr>2017 PARTNERSHIPS</vt:lpstr>
      <vt:lpstr>2018 PARTNERSHIPS</vt:lpstr>
      <vt:lpstr>VOLUNTEERs</vt:lpstr>
      <vt:lpstr>MEMBERSHIP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Northwest wkw chapter</dc:title>
  <dc:creator>Ted Weiss</dc:creator>
  <cp:lastModifiedBy>Mel Kam</cp:lastModifiedBy>
  <cp:revision>131</cp:revision>
  <cp:lastPrinted>2013-01-24T23:18:43Z</cp:lastPrinted>
  <dcterms:created xsi:type="dcterms:W3CDTF">2011-10-08T16:04:58Z</dcterms:created>
  <dcterms:modified xsi:type="dcterms:W3CDTF">2018-06-11T02:04:00Z</dcterms:modified>
</cp:coreProperties>
</file>