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oboto"/>
      <p:regular r:id="rId26"/>
      <p:bold r:id="rId27"/>
      <p:italic r:id="rId28"/>
      <p:boldItalic r:id="rId29"/>
    </p:embeddedFont>
    <p:embeddedFont>
      <p:font typeface="Merriweather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slide" Target="slides/slide20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erriweather-bold.fntdata"/><Relationship Id="rId30" Type="http://schemas.openxmlformats.org/officeDocument/2006/relationships/font" Target="fonts/Merriweather-regular.fntdata"/><Relationship Id="rId11" Type="http://schemas.openxmlformats.org/officeDocument/2006/relationships/slide" Target="slides/slide6.xml"/><Relationship Id="rId33" Type="http://schemas.openxmlformats.org/officeDocument/2006/relationships/font" Target="fonts/Merriweather-boldItalic.fntdata"/><Relationship Id="rId10" Type="http://schemas.openxmlformats.org/officeDocument/2006/relationships/slide" Target="slides/slide5.xml"/><Relationship Id="rId32" Type="http://schemas.openxmlformats.org/officeDocument/2006/relationships/font" Target="fonts/Merriweather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698cc6071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698cc6071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 and Brigetta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6c2150bb4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6c2150bb4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Cindi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2d171614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2d171614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 and Brigetta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f6a64b9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f6a64b9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 and Brigetta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f6a64b94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f6a64b9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 and Brigetta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2d171614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2d171614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Cindi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698cc6071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698cc6071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Cindi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698cc6071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698cc6071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Cindi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698cc6071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698cc6071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Cindi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6c2150bb4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6c2150bb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 and Brigetta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698cc6071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698cc6071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 and Brigetta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6c2150bb4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6c2150bb4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 and Brigetta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3f2aec00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3f2aec00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 and Brigetta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698cc6071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698cc6071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 and Brigetta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3d960e4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3d960e4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Cindi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6c2150bb4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6c2150bb4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Cindi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6c2150bb4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6c2150bb4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Cindi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698cc60713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698cc6071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 and Brigetta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698cc60713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698cc6071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 and Brigetta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hyperlink" Target="https://bit.ly/2022PNWConf" TargetMode="Externa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5" Type="http://schemas.openxmlformats.org/officeDocument/2006/relationships/hyperlink" Target="about:blank" TargetMode="External"/><Relationship Id="rId6" Type="http://schemas.openxmlformats.org/officeDocument/2006/relationships/hyperlink" Target="about:blank" TargetMode="External"/><Relationship Id="rId7" Type="http://schemas.openxmlformats.org/officeDocument/2006/relationships/image" Target="../media/image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1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5" Type="http://schemas.openxmlformats.org/officeDocument/2006/relationships/image" Target="../media/image2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hyperlink" Target="https://bit.ly/2022PNWConf" TargetMode="External"/></Relationships>
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bit.ly/2022PNWConf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hyperlink" Target="https://bit.ly/2022PNWConf" TargetMode="Externa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19.png"/><Relationship Id="rId5" Type="http://schemas.openxmlformats.org/officeDocument/2006/relationships/hyperlink" Target="https://bit.ly/2022PNWConf" TargetMode="External"/></Relationships>
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9" Type="http://schemas.openxmlformats.org/officeDocument/2006/relationships/image" Target="../media/image27.jpg"/><Relationship Id="rId5" Type="http://schemas.openxmlformats.org/officeDocument/2006/relationships/image" Target="../media/image3.jpg"/><Relationship Id="rId6" Type="http://schemas.openxmlformats.org/officeDocument/2006/relationships/image" Target="../media/image28.png"/><Relationship Id="rId7" Type="http://schemas.openxmlformats.org/officeDocument/2006/relationships/hyperlink" Target="about:blank" TargetMode="External"/><Relationship Id="rId8" Type="http://schemas.openxmlformats.org/officeDocument/2006/relationships/image" Target="../media/image17.png"/></Relationships>
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guelkerbrigetta@gmail.com" TargetMode="External"/><Relationship Id="rId4" Type="http://schemas.openxmlformats.org/officeDocument/2006/relationships/hyperlink" Target="mailto:principal@ctk-wels.org" TargetMode="External"/><Relationship Id="rId9" Type="http://schemas.openxmlformats.org/officeDocument/2006/relationships/image" Target="../media/image27.jpg"/><Relationship Id="rId5" Type="http://schemas.openxmlformats.org/officeDocument/2006/relationships/image" Target="../media/image3.jpg"/><Relationship Id="rId6" Type="http://schemas.openxmlformats.org/officeDocument/2006/relationships/image" Target="../media/image28.png"/><Relationship Id="rId7" Type="http://schemas.openxmlformats.org/officeDocument/2006/relationships/hyperlink" Target="https://bit.ly/2022PNWConf" TargetMode="External"/><Relationship Id="rId8" Type="http://schemas.openxmlformats.org/officeDocument/2006/relationships/image" Target="../media/image17.png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bit.ly/2022PNWConf" TargetMode="External"/></Relationships>
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bit.ly/2022PNWConf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bit.ly/2022PNWConf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26.gif"/><Relationship Id="rId5" Type="http://schemas.openxmlformats.org/officeDocument/2006/relationships/hyperlink" Target="about:blank" TargetMode="External"/></Relationships>
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bit.ly/2022PNWConf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bit.ly/2022PNWConf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159300" y="158725"/>
            <a:ext cx="88323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PNW Fall Conference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District Schools Coordinators’ Report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345150"/>
            <a:ext cx="73767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Evergreen Lutheran HS     </a:t>
            </a:r>
            <a:r>
              <a:rPr lang="en" sz="2400"/>
              <a:t>Wed-Fri, Oct 19-21, 2022</a:t>
            </a:r>
            <a:endParaRPr sz="2400"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756837"/>
            <a:ext cx="2717141" cy="12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3275" y="1854300"/>
            <a:ext cx="2256950" cy="10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Lutheran Schools Profiles</a:t>
            </a:r>
            <a:endParaRPr sz="3200"/>
          </a:p>
        </p:txBody>
      </p:sp>
      <p:sp>
        <p:nvSpPr>
          <p:cNvPr id="140" name="Google Shape;140;p22"/>
          <p:cNvSpPr txBox="1"/>
          <p:nvPr/>
        </p:nvSpPr>
        <p:spPr>
          <a:xfrm>
            <a:off x="0" y="1356675"/>
            <a:ext cx="88323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How?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lang="en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cloud.wels.net/my-wels-cloud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Support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■"/>
            </a:pPr>
            <a:r>
              <a:rPr lang="en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lutheranschools@wels.net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 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■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WELS HELP Desk </a:t>
            </a:r>
            <a:r>
              <a:rPr lang="en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support@wels.net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■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414.259.4357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2974" y="1585275"/>
            <a:ext cx="277002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Lutheran Schools Statistics</a:t>
            </a:r>
            <a:endParaRPr sz="3200"/>
          </a:p>
        </p:txBody>
      </p:sp>
      <p:sp>
        <p:nvSpPr>
          <p:cNvPr id="148" name="Google Shape;148;p23"/>
          <p:cNvSpPr txBox="1"/>
          <p:nvPr/>
        </p:nvSpPr>
        <p:spPr>
          <a:xfrm>
            <a:off x="0" y="1432875"/>
            <a:ext cx="88323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cls.welsrc.net/stats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Due Oct 7 (64% collected to date)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Please still submit if you missed the due date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Need help? </a:t>
            </a:r>
            <a:r>
              <a:rPr lang="en" sz="2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sarah.krause@wels.net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2021 Lutheran School Stats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9300" y="1432875"/>
            <a:ext cx="3152300" cy="10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000" y="3242425"/>
            <a:ext cx="7355700" cy="189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311725" y="500925"/>
            <a:ext cx="86931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Lutheran School Annual Support 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6" name="Google Shape;156;p24"/>
          <p:cNvSpPr txBox="1"/>
          <p:nvPr/>
        </p:nvSpPr>
        <p:spPr>
          <a:xfrm>
            <a:off x="155850" y="1393375"/>
            <a:ext cx="8832300" cy="3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What Your Funds Support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Leadership Development Programs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Teaching Continuing Education Initiatives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Congregational, school, and individual                                                              support and consulting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DSC and ECDC efforts in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each district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4325" y="1393375"/>
            <a:ext cx="3203825" cy="213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311725" y="500925"/>
            <a:ext cx="86931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Lutheran School Annual Support 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63" name="Google Shape;163;p25"/>
          <p:cNvSpPr txBox="1"/>
          <p:nvPr/>
        </p:nvSpPr>
        <p:spPr>
          <a:xfrm>
            <a:off x="0" y="1356675"/>
            <a:ext cx="8832300" cy="3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Additional Benefits for Your School: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Preferred rates on CLS services and event                                       registrations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Electronic Subscription Vector Safe Schools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$4,000 for District Continuing Ed and Program                                     Support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One annual onsite visit from your school                                                 counselor or district representative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Discounts for PowerSchool, WELSSA Annual Fees,                                        and Conferences/Seminars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 rotWithShape="1">
          <a:blip r:embed="rId4">
            <a:alphaModFix/>
          </a:blip>
          <a:srcRect b="33807" l="16858" r="16771" t="33142"/>
          <a:stretch/>
        </p:blipFill>
        <p:spPr>
          <a:xfrm>
            <a:off x="6185800" y="2017775"/>
            <a:ext cx="2819025" cy="117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311725" y="500925"/>
            <a:ext cx="86931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Lutheran School </a:t>
            </a:r>
            <a:r>
              <a:rPr lang="en" sz="3200"/>
              <a:t>Annual Support </a:t>
            </a:r>
            <a:endParaRPr sz="3200"/>
          </a:p>
        </p:txBody>
      </p:sp>
      <p:sp>
        <p:nvSpPr>
          <p:cNvPr id="171" name="Google Shape;171;p26"/>
          <p:cNvSpPr txBox="1"/>
          <p:nvPr/>
        </p:nvSpPr>
        <p:spPr>
          <a:xfrm>
            <a:off x="0" y="1344050"/>
            <a:ext cx="8832300" cy="3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Cost to your school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$3.75 half-time ECE students, $7.50 per full-time student in PreK-8th, $4.00 per high school student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Current Supporting Schools for 2022-2023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Evergreen Lutheran High School: Tacoma, WA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Christ the King Lutheran School: Bremerton, WA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Holy Trinity Lutheran School: Des Moines, WA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Light of Life Preschool: Covington, WA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clsservices.wels.net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8800" y="2571750"/>
            <a:ext cx="2973500" cy="10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School Accreditation</a:t>
            </a:r>
            <a:endParaRPr sz="3200"/>
          </a:p>
        </p:txBody>
      </p:sp>
      <p:sp>
        <p:nvSpPr>
          <p:cNvPr id="179" name="Google Shape;179;p27"/>
          <p:cNvSpPr txBox="1"/>
          <p:nvPr/>
        </p:nvSpPr>
        <p:spPr>
          <a:xfrm>
            <a:off x="0" y="1356675"/>
            <a:ext cx="8832300" cy="3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Quality assurance that a 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school 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is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doing good things 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and working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towards school improvement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Meet or exceed a set of 200+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standards of high performing schools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Process: Self-study &gt; Peer visitation &gt; School improvement plan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Accreditation assistance: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Chris Hintz: </a:t>
            </a:r>
            <a:r>
              <a:rPr lang="en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principal@ctk-wels.org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 602-803-9209</a:t>
            </a:r>
            <a:br>
              <a:rPr lang="en" sz="2000">
                <a:latin typeface="Calibri"/>
                <a:ea typeface="Calibri"/>
                <a:cs typeface="Calibri"/>
                <a:sym typeface="Calibri"/>
              </a:rPr>
            </a:b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575" y="1386925"/>
            <a:ext cx="3010454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8347" y="2317125"/>
            <a:ext cx="2858529" cy="81381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School Resources </a:t>
            </a:r>
            <a:r>
              <a:rPr lang="en" sz="3200" u="sng"/>
              <a:t>cls.welsrc.net </a:t>
            </a:r>
            <a:endParaRPr sz="3200" u="sng"/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50" y="1324775"/>
            <a:ext cx="2364439" cy="17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675" y="1329913"/>
            <a:ext cx="2619500" cy="187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8300" y="1329925"/>
            <a:ext cx="2619500" cy="172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926" y="3247148"/>
            <a:ext cx="2619500" cy="171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6675" y="3257485"/>
            <a:ext cx="2619500" cy="171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03775" y="3257450"/>
            <a:ext cx="2928550" cy="18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School Leader Initiatives</a:t>
            </a:r>
            <a:endParaRPr sz="3200"/>
          </a:p>
        </p:txBody>
      </p:sp>
      <p:sp>
        <p:nvSpPr>
          <p:cNvPr id="199" name="Google Shape;199;p29"/>
          <p:cNvSpPr txBox="1"/>
          <p:nvPr/>
        </p:nvSpPr>
        <p:spPr>
          <a:xfrm>
            <a:off x="0" y="1356675"/>
            <a:ext cx="64791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Principal Credential Cohort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Early Childhood Emerging Leader Cohort​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Principal Training Program​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Early Childhood Director Training Program​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​Apprentice Mentoring ​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MSOE Business Certificate for School Leaders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963" y="1509075"/>
            <a:ext cx="2311969" cy="235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Taskforce Activity</a:t>
            </a:r>
            <a:endParaRPr sz="3200"/>
          </a:p>
        </p:txBody>
      </p:sp>
      <p:sp>
        <p:nvSpPr>
          <p:cNvPr id="207" name="Google Shape;207;p30"/>
          <p:cNvSpPr txBox="1"/>
          <p:nvPr/>
        </p:nvSpPr>
        <p:spPr>
          <a:xfrm>
            <a:off x="311650" y="1356675"/>
            <a:ext cx="85206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Teacher Shortage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Special Education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Gender Identity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Institute on Lutheran Apologetics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Religion Curriculum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Curriculum and Instruction (K-12)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Early Childhood Training and Support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NAEYC/Youngstar/WELSSA Crosswalk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Starred Standard Review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775" y="1468175"/>
            <a:ext cx="2511950" cy="251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PNW Continuing Education</a:t>
            </a:r>
            <a:endParaRPr sz="3200"/>
          </a:p>
        </p:txBody>
      </p:sp>
      <p:sp>
        <p:nvSpPr>
          <p:cNvPr id="215" name="Google Shape;215;p31"/>
          <p:cNvSpPr txBox="1"/>
          <p:nvPr/>
        </p:nvSpPr>
        <p:spPr>
          <a:xfrm>
            <a:off x="0" y="1356675"/>
            <a:ext cx="88323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2022-2023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National Lutheran Leadership                                                                             Conference - Jan 16-18, Chicago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■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Info and register at </a:t>
            </a:r>
            <a:r>
              <a:rPr lang="en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lutheranleadership.com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Spring Teachers’ Conference - Mar 16-17 at Grace in Portland, OR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Pastor and Teacher Summer Quarter - June 12-15 at Evergreen Lutheran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Please share any continuing education ideas you have with your DSCs or conference program committees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8650" y="1484250"/>
            <a:ext cx="4145700" cy="79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1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WELS Lutheran Schools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53225"/>
            <a:ext cx="9143999" cy="356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Your District School Coordinators</a:t>
            </a:r>
            <a:endParaRPr sz="3200"/>
          </a:p>
        </p:txBody>
      </p:sp>
      <p:sp>
        <p:nvSpPr>
          <p:cNvPr id="223" name="Google Shape;223;p32"/>
          <p:cNvSpPr txBox="1"/>
          <p:nvPr/>
        </p:nvSpPr>
        <p:spPr>
          <a:xfrm>
            <a:off x="311650" y="1432875"/>
            <a:ext cx="8520600" cy="3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Brigetta Guelker - PNW ECDC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Southridge - Kennewick, WA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951-520-3390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guelkerbrigetta@gmail.com</a:t>
            </a: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Chris Hintz - PNW DSC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Christ the King - Bremerton, WA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602-803-9209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principal@ctk-wels.org</a:t>
            </a: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4200" y="3537951"/>
            <a:ext cx="1972452" cy="99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4202" y="1824775"/>
            <a:ext cx="1972450" cy="6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" name="Google Shape;227;p32"/>
          <p:cNvPicPr preferRelativeResize="0"/>
          <p:nvPr/>
        </p:nvPicPr>
        <p:blipFill rotWithShape="1">
          <a:blip r:embed="rId8">
            <a:alphaModFix/>
          </a:blip>
          <a:srcRect b="0" l="29499" r="29097" t="11496"/>
          <a:stretch/>
        </p:blipFill>
        <p:spPr>
          <a:xfrm>
            <a:off x="5743163" y="1555600"/>
            <a:ext cx="1028070" cy="146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5139" y="3453425"/>
            <a:ext cx="1024129" cy="146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Your District School Coordinators</a:t>
            </a:r>
            <a:endParaRPr sz="3200"/>
          </a:p>
        </p:txBody>
      </p:sp>
      <p:sp>
        <p:nvSpPr>
          <p:cNvPr id="80" name="Google Shape;80;p15"/>
          <p:cNvSpPr txBox="1"/>
          <p:nvPr/>
        </p:nvSpPr>
        <p:spPr>
          <a:xfrm>
            <a:off x="311650" y="1432875"/>
            <a:ext cx="8520600" cy="3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Brigetta Guelker</a:t>
            </a: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 - PNW ECDC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Southridge</a:t>
            </a: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Kennewick</a:t>
            </a: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, WA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951-520-3390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guelkerbrigetta@gmail.com</a:t>
            </a: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Chris Hintz - PNW DSC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Christ the King - Bremerton, WA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602-803-9209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" sz="2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principal@ctk-wels.org</a:t>
            </a: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4200" y="3537951"/>
            <a:ext cx="1972452" cy="99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4202" y="1824775"/>
            <a:ext cx="1972450" cy="6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8">
            <a:alphaModFix/>
          </a:blip>
          <a:srcRect b="0" l="29499" r="29097" t="11496"/>
          <a:stretch/>
        </p:blipFill>
        <p:spPr>
          <a:xfrm>
            <a:off x="5743163" y="1555600"/>
            <a:ext cx="1028070" cy="146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5139" y="3453425"/>
            <a:ext cx="1024129" cy="146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185125" y="56025"/>
            <a:ext cx="8958900" cy="9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Ministerial Growth and Evaluation Process (MGEP)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1" name="Google Shape;91;p16"/>
          <p:cNvSpPr txBox="1"/>
          <p:nvPr/>
        </p:nvSpPr>
        <p:spPr>
          <a:xfrm>
            <a:off x="311650" y="1356675"/>
            <a:ext cx="85206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Teaching Standards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Ministry Development Plans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Formative Assessments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Summative Assessments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Training for new teachers and                                                                      review for 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current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teachers                                                  </a:t>
            </a:r>
            <a:r>
              <a:rPr lang="en" sz="2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cls.welsrc.net/mgep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6725" y="1397025"/>
            <a:ext cx="2136802" cy="29138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Teacher Shortage Task Force</a:t>
            </a:r>
            <a:endParaRPr sz="3200"/>
          </a:p>
        </p:txBody>
      </p:sp>
      <p:sp>
        <p:nvSpPr>
          <p:cNvPr id="99" name="Google Shape;99;p17"/>
          <p:cNvSpPr txBox="1"/>
          <p:nvPr/>
        </p:nvSpPr>
        <p:spPr>
          <a:xfrm>
            <a:off x="0" y="1356675"/>
            <a:ext cx="88323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Training Subcommittee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Recruitment – Every Corner 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Competency Based Education​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Inservice Early Childhood Training 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Identifying WELS/ELS Members with                                            education​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degrees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 from public colleges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 Location Training – Internships​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200" y="1432875"/>
            <a:ext cx="3982400" cy="22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Teacher Shortage Task Force</a:t>
            </a:r>
            <a:endParaRPr sz="3200"/>
          </a:p>
        </p:txBody>
      </p:sp>
      <p:sp>
        <p:nvSpPr>
          <p:cNvPr id="107" name="Google Shape;107;p18"/>
          <p:cNvSpPr txBox="1"/>
          <p:nvPr/>
        </p:nvSpPr>
        <p:spPr>
          <a:xfrm>
            <a:off x="0" y="1356675"/>
            <a:ext cx="88323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School Culture Subcommittee​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Retention​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New Teacher Expectations​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Positive Cultures – Toxic Cultures​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Funding – Scholarships – Rebates​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MLC Experience​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Call and Assignment Process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7425" y="1432875"/>
            <a:ext cx="4234174" cy="282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Lutheran Schools Calling Process</a:t>
            </a:r>
            <a:endParaRPr sz="3200"/>
          </a:p>
        </p:txBody>
      </p:sp>
      <p:sp>
        <p:nvSpPr>
          <p:cNvPr id="115" name="Google Shape;115;p19"/>
          <p:cNvSpPr txBox="1"/>
          <p:nvPr/>
        </p:nvSpPr>
        <p:spPr>
          <a:xfrm>
            <a:off x="0" y="1320000"/>
            <a:ext cx="8802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Calling Window: Oct 12 - Apr 16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Call Requests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Consider local teachers when possible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Request approval for Call from your DP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Submit a request for a Call List </a:t>
            </a:r>
            <a:r>
              <a:rPr lang="en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cls.welsrc.net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                                                 at least two weeks in advance of Call Meeting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Watch for confirmation of the date prior to                                                    finalizing date with your congregation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Lists are sent to the district president in advance                                                                 for their vetting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Expect a list on the day of your meeting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6308700" y="1280475"/>
            <a:ext cx="2628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Roboto"/>
                <a:ea typeface="Roboto"/>
                <a:cs typeface="Roboto"/>
                <a:sym typeface="Roboto"/>
              </a:rPr>
              <a:t>It’s Call Season</a:t>
            </a:r>
            <a:endParaRPr b="1" sz="1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650" y="1653500"/>
            <a:ext cx="2628226" cy="19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Lutheran Schools Profiles</a:t>
            </a:r>
            <a:endParaRPr sz="3200"/>
          </a:p>
        </p:txBody>
      </p:sp>
      <p:sp>
        <p:nvSpPr>
          <p:cNvPr id="124" name="Google Shape;124;p20"/>
          <p:cNvSpPr txBox="1"/>
          <p:nvPr/>
        </p:nvSpPr>
        <p:spPr>
          <a:xfrm>
            <a:off x="311638" y="2147250"/>
            <a:ext cx="8520600" cy="25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rgbClr val="890D02"/>
                </a:solidFill>
                <a:latin typeface="Calibri"/>
                <a:ea typeface="Calibri"/>
                <a:cs typeface="Calibri"/>
                <a:sym typeface="Calibri"/>
              </a:rPr>
              <a:t>3000 Teachers</a:t>
            </a:r>
            <a:endParaRPr b="1" sz="5100">
              <a:solidFill>
                <a:srgbClr val="890D0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rgbClr val="890D02"/>
                </a:solidFill>
                <a:latin typeface="Calibri"/>
                <a:ea typeface="Calibri"/>
                <a:cs typeface="Calibri"/>
                <a:sym typeface="Calibri"/>
              </a:rPr>
              <a:t>1000 No Data</a:t>
            </a:r>
            <a:endParaRPr b="1" sz="5100">
              <a:solidFill>
                <a:srgbClr val="890D0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rgbClr val="890D02"/>
                </a:solidFill>
                <a:latin typeface="Calibri"/>
                <a:ea typeface="Calibri"/>
                <a:cs typeface="Calibri"/>
                <a:sym typeface="Calibri"/>
              </a:rPr>
              <a:t>550 No updates since 2017</a:t>
            </a:r>
            <a:endParaRPr b="1" sz="5100">
              <a:solidFill>
                <a:srgbClr val="890D0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6937" y="1432875"/>
            <a:ext cx="277002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Lutheran Schools Profiles</a:t>
            </a:r>
            <a:endParaRPr sz="3200"/>
          </a:p>
        </p:txBody>
      </p:sp>
      <p:sp>
        <p:nvSpPr>
          <p:cNvPr id="132" name="Google Shape;132;p21"/>
          <p:cNvSpPr txBox="1"/>
          <p:nvPr/>
        </p:nvSpPr>
        <p:spPr>
          <a:xfrm>
            <a:off x="0" y="1356600"/>
            <a:ext cx="88323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Why?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Lutheran Schools and the COP use this data                                                                  for call list consideration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Accurate information is critical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The blessings for calling bodies and Called Workers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When?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At least once a year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When you complete a PD class, training, or conference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Life events: engagement, new child, family circumstances, etc.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7087500" y="46671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bit.ly/2022PNWConf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2974" y="1585275"/>
            <a:ext cx="277002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